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7" r:id="rId5"/>
    <p:sldId id="268" r:id="rId6"/>
    <p:sldId id="260" r:id="rId7"/>
    <p:sldId id="261" r:id="rId8"/>
    <p:sldId id="262" r:id="rId9"/>
    <p:sldId id="263" r:id="rId10"/>
    <p:sldId id="264" r:id="rId11"/>
    <p:sldId id="272" r:id="rId12"/>
    <p:sldId id="273" r:id="rId13"/>
    <p:sldId id="265" r:id="rId14"/>
    <p:sldId id="269" r:id="rId15"/>
    <p:sldId id="271" r:id="rId16"/>
    <p:sldId id="270" r:id="rId17"/>
    <p:sldId id="266" r:id="rId18"/>
  </p:sldIdLst>
  <p:sldSz cx="18288000" cy="10287000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Bahnschrift SemiBold SemiConden" panose="020B0502040204020203" pitchFamily="34" charset="0"/>
      <p:bold r:id="rId21"/>
    </p:embeddedFont>
    <p:embeddedFont>
      <p:font typeface="Calibri (MS)" panose="020B0604020202020204" charset="0"/>
      <p:regular r:id="rId22"/>
    </p:embeddedFont>
    <p:embeddedFont>
      <p:font typeface="Calibri (MS) Bold" panose="020B0604020202020204" charset="0"/>
      <p:regular r:id="rId23"/>
    </p:embeddedFont>
    <p:embeddedFont>
      <p:font typeface="Cambria Math" panose="02040503050406030204" pitchFamily="18" charset="0"/>
      <p:regular r:id="rId24"/>
    </p:embeddedFont>
    <p:embeddedFont>
      <p:font typeface="Poppins" panose="00000500000000000000" pitchFamily="2" charset="0"/>
      <p:regular r:id="rId25"/>
      <p:bold r:id="rId26"/>
      <p:italic r:id="rId27"/>
      <p:boldItalic r:id="rId28"/>
    </p:embeddedFont>
    <p:embeddedFont>
      <p:font typeface="Poppins Bold Italics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40"/>
      </p:cViewPr>
      <p:guideLst>
        <p:guide orient="horz" pos="223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4BF00-0AEF-4533-A0F3-0E789AFD9C3C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9138C-B790-4B7A-B4D4-48099E742B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4882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90B33-7265-9943-21FD-C87F795BE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41DE6A-7E36-E893-9FC8-2E735B1E5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9A9AD-59E0-5754-B3B2-18494ED92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36CD9-0308-8D5D-156F-C01459DB4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9138C-B790-4B7A-B4D4-48099E742BF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929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9138C-B790-4B7A-B4D4-48099E742BF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3001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A67431-F49A-F4AC-B94A-9A6BE6E0451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953500" y="9794240"/>
            <a:ext cx="4127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900">
                <a:solidFill>
                  <a:srgbClr val="000000">
                    <a:alpha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310.png"/><Relationship Id="rId4" Type="http://schemas.openxmlformats.org/officeDocument/2006/relationships/image" Target="../media/image2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3756037" y="342900"/>
            <a:ext cx="10775924" cy="2112486"/>
            <a:chOff x="0" y="0"/>
            <a:chExt cx="12270641" cy="2465322"/>
          </a:xfrm>
        </p:grpSpPr>
        <p:sp>
          <p:nvSpPr>
            <p:cNvPr id="4" name="Freeform 4"/>
            <p:cNvSpPr/>
            <p:nvPr/>
          </p:nvSpPr>
          <p:spPr>
            <a:xfrm>
              <a:off x="4835867" y="0"/>
              <a:ext cx="2598907" cy="2465322"/>
            </a:xfrm>
            <a:custGeom>
              <a:avLst/>
              <a:gdLst/>
              <a:ahLst/>
              <a:cxnLst/>
              <a:rect l="l" t="t" r="r" b="b"/>
              <a:pathLst>
                <a:path w="2598907" h="2465322">
                  <a:moveTo>
                    <a:pt x="0" y="0"/>
                  </a:moveTo>
                  <a:lnTo>
                    <a:pt x="2598907" y="0"/>
                  </a:lnTo>
                  <a:lnTo>
                    <a:pt x="2598907" y="2465322"/>
                  </a:lnTo>
                  <a:lnTo>
                    <a:pt x="0" y="2465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922" t="-12869" r="-12850" b="-1761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0" y="597302"/>
              <a:ext cx="4669687" cy="1270717"/>
              <a:chOff x="0" y="0"/>
              <a:chExt cx="853620" cy="23228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53620" cy="232287"/>
              </a:xfrm>
              <a:custGeom>
                <a:avLst/>
                <a:gdLst/>
                <a:ahLst/>
                <a:cxnLst/>
                <a:rect l="l" t="t" r="r" b="b"/>
                <a:pathLst>
                  <a:path w="853620" h="232287">
                    <a:moveTo>
                      <a:pt x="116144" y="0"/>
                    </a:moveTo>
                    <a:lnTo>
                      <a:pt x="737476" y="0"/>
                    </a:lnTo>
                    <a:cubicBezTo>
                      <a:pt x="768279" y="0"/>
                      <a:pt x="797821" y="12237"/>
                      <a:pt x="819602" y="34018"/>
                    </a:cubicBezTo>
                    <a:cubicBezTo>
                      <a:pt x="841383" y="55799"/>
                      <a:pt x="853620" y="85340"/>
                      <a:pt x="853620" y="116144"/>
                    </a:cubicBezTo>
                    <a:lnTo>
                      <a:pt x="853620" y="116144"/>
                    </a:lnTo>
                    <a:cubicBezTo>
                      <a:pt x="853620" y="180288"/>
                      <a:pt x="801620" y="232287"/>
                      <a:pt x="737476" y="232287"/>
                    </a:cubicBezTo>
                    <a:lnTo>
                      <a:pt x="116144" y="232287"/>
                    </a:lnTo>
                    <a:cubicBezTo>
                      <a:pt x="51999" y="232287"/>
                      <a:pt x="0" y="180288"/>
                      <a:pt x="0" y="116144"/>
                    </a:cubicBezTo>
                    <a:lnTo>
                      <a:pt x="0" y="116144"/>
                    </a:lnTo>
                    <a:cubicBezTo>
                      <a:pt x="0" y="51999"/>
                      <a:pt x="51999" y="0"/>
                      <a:pt x="11614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9525"/>
                <a:ext cx="853620" cy="241812"/>
              </a:xfrm>
              <a:prstGeom prst="rect">
                <a:avLst/>
              </a:prstGeom>
            </p:spPr>
            <p:txBody>
              <a:bodyPr lIns="17540" tIns="17540" rIns="17540" bIns="17540" rtlCol="0" anchor="ctr"/>
              <a:lstStyle/>
              <a:p>
                <a:pPr algn="ctr">
                  <a:lnSpc>
                    <a:spcPts val="86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328155" y="909001"/>
              <a:ext cx="2120535" cy="530134"/>
            </a:xfrm>
            <a:custGeom>
              <a:avLst/>
              <a:gdLst/>
              <a:ahLst/>
              <a:cxnLst/>
              <a:rect l="l" t="t" r="r" b="b"/>
              <a:pathLst>
                <a:path w="2120535" h="530134">
                  <a:moveTo>
                    <a:pt x="0" y="0"/>
                  </a:moveTo>
                  <a:lnTo>
                    <a:pt x="2120535" y="0"/>
                  </a:lnTo>
                  <a:lnTo>
                    <a:pt x="2120535" y="530134"/>
                  </a:lnTo>
                  <a:lnTo>
                    <a:pt x="0" y="5301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9"/>
            <p:cNvSpPr/>
            <p:nvPr/>
          </p:nvSpPr>
          <p:spPr>
            <a:xfrm>
              <a:off x="2889773" y="760549"/>
              <a:ext cx="1238163" cy="944223"/>
            </a:xfrm>
            <a:custGeom>
              <a:avLst/>
              <a:gdLst/>
              <a:ahLst/>
              <a:cxnLst/>
              <a:rect l="l" t="t" r="r" b="b"/>
              <a:pathLst>
                <a:path w="1238163" h="944223">
                  <a:moveTo>
                    <a:pt x="0" y="0"/>
                  </a:moveTo>
                  <a:lnTo>
                    <a:pt x="1238163" y="0"/>
                  </a:lnTo>
                  <a:lnTo>
                    <a:pt x="1238163" y="944223"/>
                  </a:lnTo>
                  <a:lnTo>
                    <a:pt x="0" y="944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3056" b="-8074"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7600954" y="597302"/>
              <a:ext cx="4669687" cy="1270717"/>
              <a:chOff x="0" y="0"/>
              <a:chExt cx="853620" cy="23228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53620" cy="232287"/>
              </a:xfrm>
              <a:custGeom>
                <a:avLst/>
                <a:gdLst/>
                <a:ahLst/>
                <a:cxnLst/>
                <a:rect l="l" t="t" r="r" b="b"/>
                <a:pathLst>
                  <a:path w="853620" h="232287">
                    <a:moveTo>
                      <a:pt x="116144" y="0"/>
                    </a:moveTo>
                    <a:lnTo>
                      <a:pt x="737476" y="0"/>
                    </a:lnTo>
                    <a:cubicBezTo>
                      <a:pt x="768279" y="0"/>
                      <a:pt x="797821" y="12237"/>
                      <a:pt x="819602" y="34018"/>
                    </a:cubicBezTo>
                    <a:cubicBezTo>
                      <a:pt x="841383" y="55799"/>
                      <a:pt x="853620" y="85340"/>
                      <a:pt x="853620" y="116144"/>
                    </a:cubicBezTo>
                    <a:lnTo>
                      <a:pt x="853620" y="116144"/>
                    </a:lnTo>
                    <a:cubicBezTo>
                      <a:pt x="853620" y="180288"/>
                      <a:pt x="801620" y="232287"/>
                      <a:pt x="737476" y="232287"/>
                    </a:cubicBezTo>
                    <a:lnTo>
                      <a:pt x="116144" y="232287"/>
                    </a:lnTo>
                    <a:cubicBezTo>
                      <a:pt x="51999" y="232287"/>
                      <a:pt x="0" y="180288"/>
                      <a:pt x="0" y="116144"/>
                    </a:cubicBezTo>
                    <a:lnTo>
                      <a:pt x="0" y="116144"/>
                    </a:lnTo>
                    <a:cubicBezTo>
                      <a:pt x="0" y="51999"/>
                      <a:pt x="51999" y="0"/>
                      <a:pt x="11614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9525"/>
                <a:ext cx="853620" cy="241812"/>
              </a:xfrm>
              <a:prstGeom prst="rect">
                <a:avLst/>
              </a:prstGeom>
            </p:spPr>
            <p:txBody>
              <a:bodyPr lIns="17540" tIns="17540" rIns="17540" bIns="17540" rtlCol="0" anchor="ctr"/>
              <a:lstStyle/>
              <a:p>
                <a:pPr algn="ctr">
                  <a:lnSpc>
                    <a:spcPts val="86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8053511" y="840284"/>
              <a:ext cx="1788209" cy="784753"/>
            </a:xfrm>
            <a:custGeom>
              <a:avLst/>
              <a:gdLst/>
              <a:ahLst/>
              <a:cxnLst/>
              <a:rect l="l" t="t" r="r" b="b"/>
              <a:pathLst>
                <a:path w="1788209" h="784753">
                  <a:moveTo>
                    <a:pt x="0" y="0"/>
                  </a:moveTo>
                  <a:lnTo>
                    <a:pt x="1788208" y="0"/>
                  </a:lnTo>
                  <a:lnTo>
                    <a:pt x="1788208" y="784754"/>
                  </a:lnTo>
                  <a:lnTo>
                    <a:pt x="0" y="784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0438536" y="776183"/>
              <a:ext cx="1511658" cy="795771"/>
            </a:xfrm>
            <a:custGeom>
              <a:avLst/>
              <a:gdLst/>
              <a:ahLst/>
              <a:cxnLst/>
              <a:rect l="l" t="t" r="r" b="b"/>
              <a:pathLst>
                <a:path w="1511658" h="795771">
                  <a:moveTo>
                    <a:pt x="0" y="0"/>
                  </a:moveTo>
                  <a:lnTo>
                    <a:pt x="1511659" y="0"/>
                  </a:lnTo>
                  <a:lnTo>
                    <a:pt x="1511659" y="795771"/>
                  </a:lnTo>
                  <a:lnTo>
                    <a:pt x="0" y="795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6849" b="-6311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247237" y="2673530"/>
            <a:ext cx="7793525" cy="913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9"/>
              </a:lnSpc>
            </a:pPr>
            <a:r>
              <a:rPr lang="en-US" sz="278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Second International Conference on</a:t>
            </a:r>
          </a:p>
          <a:p>
            <a:pPr algn="ctr">
              <a:lnSpc>
                <a:spcPts val="3901"/>
              </a:lnSpc>
            </a:pPr>
            <a:r>
              <a:rPr lang="en-US" sz="2787" spc="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SPace</a:t>
            </a:r>
            <a:r>
              <a:rPr lang="en-US" sz="2787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Aerospace &amp; </a:t>
            </a:r>
            <a:r>
              <a:rPr lang="en-US" sz="2787" spc="5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defenCE</a:t>
            </a:r>
            <a:r>
              <a:rPr lang="en-US" sz="2787" spc="5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2025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713177" y="3963071"/>
            <a:ext cx="4861643" cy="585253"/>
            <a:chOff x="-3" y="-28576"/>
            <a:chExt cx="6482191" cy="780337"/>
          </a:xfrm>
        </p:grpSpPr>
        <p:sp>
          <p:nvSpPr>
            <p:cNvPr id="17" name="Freeform 17"/>
            <p:cNvSpPr/>
            <p:nvPr/>
          </p:nvSpPr>
          <p:spPr>
            <a:xfrm>
              <a:off x="153437" y="700358"/>
              <a:ext cx="6175310" cy="51403"/>
            </a:xfrm>
            <a:custGeom>
              <a:avLst/>
              <a:gdLst/>
              <a:ahLst/>
              <a:cxnLst/>
              <a:rect l="l" t="t" r="r" b="b"/>
              <a:pathLst>
                <a:path w="6175309" h="51402">
                  <a:moveTo>
                    <a:pt x="0" y="0"/>
                  </a:moveTo>
                  <a:lnTo>
                    <a:pt x="6175309" y="0"/>
                  </a:lnTo>
                  <a:lnTo>
                    <a:pt x="6175309" y="51402"/>
                  </a:lnTo>
                  <a:lnTo>
                    <a:pt x="0" y="51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3" y="-28576"/>
              <a:ext cx="6482191" cy="7289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42"/>
                </a:lnSpc>
              </a:pPr>
              <a:r>
                <a:rPr lang="en-US" sz="3449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449" b="1" i="1" dirty="0">
                  <a:solidFill>
                    <a:srgbClr val="FFFFF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Paper Presentation 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703338" y="6911997"/>
            <a:ext cx="1849862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800" u="sng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Author(s):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47956" y="7512684"/>
            <a:ext cx="10777201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8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1. Paridhi D Choudhary</a:t>
            </a:r>
          </a:p>
          <a:p>
            <a:pPr algn="l">
              <a:lnSpc>
                <a:spcPts val="3000"/>
              </a:lnSpc>
            </a:pPr>
            <a:r>
              <a:rPr lang="en-US" sz="28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2. Rakesh Kumar Sahoo</a:t>
            </a:r>
          </a:p>
          <a:p>
            <a:pPr algn="l">
              <a:lnSpc>
                <a:spcPts val="3000"/>
              </a:lnSpc>
            </a:pPr>
            <a:r>
              <a:rPr lang="en-US" sz="2800" dirty="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3. Manoranjan Sinha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96625" y="5100774"/>
            <a:ext cx="12694750" cy="1399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8"/>
              </a:lnSpc>
            </a:pPr>
            <a:r>
              <a:rPr lang="en-US" sz="2800" b="1" u="sng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Paper id:</a:t>
            </a:r>
            <a:r>
              <a:rPr lang="en-US" sz="2800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#1571123857</a:t>
            </a:r>
            <a:endParaRPr lang="en-US" sz="2800" b="1" u="sng" dirty="0">
              <a:solidFill>
                <a:srgbClr val="FFFFFF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l">
              <a:lnSpc>
                <a:spcPts val="3658"/>
              </a:lnSpc>
            </a:pPr>
            <a:r>
              <a:rPr lang="en-US" sz="2800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Satellite Navigation and Control Using Discrete-APF and Fixed-Time Sliding Mode Controller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0" y="8182406"/>
            <a:ext cx="18288000" cy="1886450"/>
            <a:chOff x="277265" y="0"/>
            <a:chExt cx="13769617" cy="1420368"/>
          </a:xfrm>
        </p:grpSpPr>
        <p:sp>
          <p:nvSpPr>
            <p:cNvPr id="23" name="Freeform 23"/>
            <p:cNvSpPr/>
            <p:nvPr/>
          </p:nvSpPr>
          <p:spPr>
            <a:xfrm>
              <a:off x="277265" y="0"/>
              <a:ext cx="13769617" cy="1420368"/>
            </a:xfrm>
            <a:custGeom>
              <a:avLst/>
              <a:gdLst/>
              <a:ahLst/>
              <a:cxnLst/>
              <a:rect l="l" t="t" r="r" b="b"/>
              <a:pathLst>
                <a:path w="24384000" h="1420368">
                  <a:moveTo>
                    <a:pt x="0" y="0"/>
                  </a:moveTo>
                  <a:lnTo>
                    <a:pt x="24384000" y="0"/>
                  </a:lnTo>
                  <a:lnTo>
                    <a:pt x="24384000" y="1420368"/>
                  </a:lnTo>
                  <a:lnTo>
                    <a:pt x="0" y="1420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014" t="1" r="-139793" b="-2139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103603" y="9507642"/>
            <a:ext cx="4775544" cy="56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  <a:spcBef>
                <a:spcPct val="0"/>
              </a:spcBef>
            </a:pPr>
            <a:r>
              <a:rPr lang="en-US" sz="2951" b="1">
                <a:solidFill>
                  <a:srgbClr val="0C081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IEEE SPACE CONFERENCE 2025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46"/>
    </mc:Choice>
    <mc:Fallback>
      <p:transition spd="slow" advTm="6734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16555-A8E1-8DE5-BE52-54CCC1978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F35BB29-BC6F-58EE-D602-63C00E5E0731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8182381"/>
            <a:ext cx="18288000" cy="1886450"/>
            <a:chOff x="256070" y="-19"/>
            <a:chExt cx="13769618" cy="142036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767BB82-0DA0-78D4-4762-4C98151D9728}"/>
                </a:ext>
              </a:extLst>
            </p:cNvPr>
            <p:cNvSpPr/>
            <p:nvPr/>
          </p:nvSpPr>
          <p:spPr>
            <a:xfrm>
              <a:off x="256070" y="-19"/>
              <a:ext cx="13769618" cy="1420368"/>
            </a:xfrm>
            <a:custGeom>
              <a:avLst/>
              <a:gdLst/>
              <a:ahLst/>
              <a:cxnLst/>
              <a:rect l="l" t="t" r="r" b="b"/>
              <a:pathLst>
                <a:path w="24384000" h="1420368">
                  <a:moveTo>
                    <a:pt x="0" y="0"/>
                  </a:moveTo>
                  <a:lnTo>
                    <a:pt x="24384000" y="0"/>
                  </a:lnTo>
                  <a:lnTo>
                    <a:pt x="24384000" y="1420368"/>
                  </a:lnTo>
                  <a:lnTo>
                    <a:pt x="0" y="1420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58" t="2" r="-139948" b="-214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B04015AF-6514-95CD-7A37-C41DD9BC9A87}"/>
              </a:ext>
            </a:extLst>
          </p:cNvPr>
          <p:cNvSpPr txBox="1"/>
          <p:nvPr/>
        </p:nvSpPr>
        <p:spPr>
          <a:xfrm>
            <a:off x="13258800" y="9507642"/>
            <a:ext cx="4775544" cy="56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  <a:spcBef>
                <a:spcPct val="0"/>
              </a:spcBef>
            </a:pPr>
            <a:r>
              <a:rPr lang="en-US" sz="2951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IEEE SPACE CONFERENCE 2025 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470771BF-125F-F50C-1403-52FD359F3FD8}"/>
              </a:ext>
            </a:extLst>
          </p:cNvPr>
          <p:cNvGrpSpPr/>
          <p:nvPr/>
        </p:nvGrpSpPr>
        <p:grpSpPr>
          <a:xfrm>
            <a:off x="15174936" y="-3"/>
            <a:ext cx="3065439" cy="3065439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1ADC9B8-7D86-7A47-A778-7150D951372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40F2481-9A82-A275-B383-6631F32234A4}"/>
              </a:ext>
            </a:extLst>
          </p:cNvPr>
          <p:cNvSpPr txBox="1"/>
          <p:nvPr/>
        </p:nvSpPr>
        <p:spPr>
          <a:xfrm>
            <a:off x="381000" y="800100"/>
            <a:ext cx="1508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Arial Black" panose="020B0A04020102020204" pitchFamily="34" charset="0"/>
              </a:rPr>
              <a:t>Discrete - Artificial Potential Field Algorithm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551392-3D6D-E399-653A-B20DBCE87D88}"/>
              </a:ext>
            </a:extLst>
          </p:cNvPr>
          <p:cNvSpPr txBox="1"/>
          <p:nvPr/>
        </p:nvSpPr>
        <p:spPr>
          <a:xfrm>
            <a:off x="351971" y="5116286"/>
            <a:ext cx="17682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4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satellite motion through the obstacles using the proposed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D-APF approach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5520713-4CAD-EB34-E13D-3E85E19315D1}"/>
              </a:ext>
            </a:extLst>
          </p:cNvPr>
          <p:cNvGrpSpPr/>
          <p:nvPr/>
        </p:nvGrpSpPr>
        <p:grpSpPr>
          <a:xfrm>
            <a:off x="3733800" y="1600490"/>
            <a:ext cx="8789735" cy="2929892"/>
            <a:chOff x="2136732" y="1570286"/>
            <a:chExt cx="6096114" cy="246891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8B960825-CDAF-BC21-3195-D176C9DE77FE}"/>
                </a:ext>
              </a:extLst>
            </p:cNvPr>
            <p:cNvGrpSpPr/>
            <p:nvPr/>
          </p:nvGrpSpPr>
          <p:grpSpPr>
            <a:xfrm>
              <a:off x="2136732" y="2029938"/>
              <a:ext cx="6096114" cy="2009258"/>
              <a:chOff x="2238332" y="1603426"/>
              <a:chExt cx="6096114" cy="2009258"/>
            </a:xfrm>
          </p:grpSpPr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04A32C25-1CA5-9A43-F6CA-28A224CE0F52}"/>
                  </a:ext>
                </a:extLst>
              </p:cNvPr>
              <p:cNvCxnSpPr/>
              <p:nvPr/>
            </p:nvCxnSpPr>
            <p:spPr>
              <a:xfrm>
                <a:off x="3876388" y="2649003"/>
                <a:ext cx="8555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130E5536-69F8-2809-4728-290F163698F4}"/>
                  </a:ext>
                </a:extLst>
              </p:cNvPr>
              <p:cNvCxnSpPr/>
              <p:nvPr/>
            </p:nvCxnSpPr>
            <p:spPr>
              <a:xfrm>
                <a:off x="6082274" y="2634821"/>
                <a:ext cx="85551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0D3CF43C-A5B4-7538-7FBA-3042EF741F63}"/>
                  </a:ext>
                </a:extLst>
              </p:cNvPr>
              <p:cNvGrpSpPr/>
              <p:nvPr/>
            </p:nvGrpSpPr>
            <p:grpSpPr>
              <a:xfrm>
                <a:off x="2238332" y="1603426"/>
                <a:ext cx="1545041" cy="2009258"/>
                <a:chOff x="2004490" y="1300555"/>
                <a:chExt cx="1545041" cy="2009258"/>
              </a:xfrm>
            </p:grpSpPr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F8BD5A38-4FBA-5CFA-2A5C-7A4C87D78A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66682" y="2341494"/>
                  <a:ext cx="921143" cy="77662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0606A3E5-2B77-EBA6-6300-28375FA646B7}"/>
                    </a:ext>
                  </a:extLst>
                </p:cNvPr>
                <p:cNvGrpSpPr/>
                <p:nvPr/>
              </p:nvGrpSpPr>
              <p:grpSpPr>
                <a:xfrm>
                  <a:off x="2004490" y="1300555"/>
                  <a:ext cx="1545041" cy="2009258"/>
                  <a:chOff x="2004490" y="1300555"/>
                  <a:chExt cx="1545041" cy="2009258"/>
                </a:xfrm>
              </p:grpSpPr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B6C505F8-362F-F50E-8951-A8E26BC9836B}"/>
                      </a:ext>
                    </a:extLst>
                  </p:cNvPr>
                  <p:cNvGrpSpPr/>
                  <p:nvPr/>
                </p:nvGrpSpPr>
                <p:grpSpPr>
                  <a:xfrm>
                    <a:off x="2021278" y="1300555"/>
                    <a:ext cx="1485844" cy="2009258"/>
                    <a:chOff x="2038523" y="1266720"/>
                    <a:chExt cx="1485844" cy="2009258"/>
                  </a:xfrm>
                </p:grpSpPr>
                <p:grpSp>
                  <p:nvGrpSpPr>
                    <p:cNvPr id="141" name="Group 140">
                      <a:extLst>
                        <a:ext uri="{FF2B5EF4-FFF2-40B4-BE49-F238E27FC236}">
                          <a16:creationId xmlns:a16="http://schemas.microsoft.com/office/drawing/2014/main" id="{81F936FA-DB15-4AB2-426F-D0BF772829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38523" y="1266720"/>
                      <a:ext cx="1485844" cy="1910933"/>
                      <a:chOff x="2847124" y="1342848"/>
                      <a:chExt cx="1485844" cy="1910933"/>
                    </a:xfrm>
                  </p:grpSpPr>
                  <p:grpSp>
                    <p:nvGrpSpPr>
                      <p:cNvPr id="143" name="Group 142">
                        <a:extLst>
                          <a:ext uri="{FF2B5EF4-FFF2-40B4-BE49-F238E27FC236}">
                            <a16:creationId xmlns:a16="http://schemas.microsoft.com/office/drawing/2014/main" id="{0B9F876E-DA61-0DF7-08DA-BEADC2CED43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47124" y="1864685"/>
                        <a:ext cx="1485844" cy="1389096"/>
                        <a:chOff x="3380524" y="1477335"/>
                        <a:chExt cx="1485844" cy="1389096"/>
                      </a:xfrm>
                    </p:grpSpPr>
                    <p:grpSp>
                      <p:nvGrpSpPr>
                        <p:cNvPr id="146" name="Group 145">
                          <a:extLst>
                            <a:ext uri="{FF2B5EF4-FFF2-40B4-BE49-F238E27FC236}">
                              <a16:creationId xmlns:a16="http://schemas.microsoft.com/office/drawing/2014/main" id="{68987BFA-8F92-97F9-087F-10BE91D9AAF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380524" y="1992483"/>
                          <a:ext cx="1466547" cy="811252"/>
                          <a:chOff x="3380524" y="1992483"/>
                          <a:chExt cx="1466547" cy="811252"/>
                        </a:xfrm>
                      </p:grpSpPr>
                      <p:cxnSp>
                        <p:nvCxnSpPr>
                          <p:cNvPr id="151" name="Straight Connector 150">
                            <a:extLst>
                              <a:ext uri="{FF2B5EF4-FFF2-40B4-BE49-F238E27FC236}">
                                <a16:creationId xmlns:a16="http://schemas.microsoft.com/office/drawing/2014/main" id="{8A9F67D1-F176-2FBE-E567-9F63FB87D12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80524" y="2500967"/>
                            <a:ext cx="1466547" cy="302768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2" name="Straight Connector 151">
                            <a:extLst>
                              <a:ext uri="{FF2B5EF4-FFF2-40B4-BE49-F238E27FC236}">
                                <a16:creationId xmlns:a16="http://schemas.microsoft.com/office/drawing/2014/main" id="{A641BCC8-291A-B70F-4A4A-28F94170068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3380524" y="1992483"/>
                            <a:ext cx="501174" cy="508484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47" name="Group 146">
                          <a:extLst>
                            <a:ext uri="{FF2B5EF4-FFF2-40B4-BE49-F238E27FC236}">
                              <a16:creationId xmlns:a16="http://schemas.microsoft.com/office/drawing/2014/main" id="{0A066122-B377-76CA-5664-0B31FC6A845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881698" y="1477335"/>
                          <a:ext cx="984670" cy="1389096"/>
                          <a:chOff x="3881698" y="1477335"/>
                          <a:chExt cx="984670" cy="1389096"/>
                        </a:xfrm>
                      </p:grpSpPr>
                      <p:sp>
                        <p:nvSpPr>
                          <p:cNvPr id="148" name="Isosceles Triangle 147">
                            <a:extLst>
                              <a:ext uri="{FF2B5EF4-FFF2-40B4-BE49-F238E27FC236}">
                                <a16:creationId xmlns:a16="http://schemas.microsoft.com/office/drawing/2014/main" id="{2977F11A-9D1D-5465-2ABE-D147717AAD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711699" y="1477335"/>
                            <a:ext cx="91595" cy="152400"/>
                          </a:xfrm>
                          <a:prstGeom prst="triangle">
                            <a:avLst/>
                          </a:prstGeom>
                          <a:solidFill>
                            <a:srgbClr val="FF0000"/>
                          </a:solidFill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IN" dirty="0"/>
                          </a:p>
                        </p:txBody>
                      </p:sp>
                      <p:cxnSp>
                        <p:nvCxnSpPr>
                          <p:cNvPr id="149" name="Straight Connector 148">
                            <a:extLst>
                              <a:ext uri="{FF2B5EF4-FFF2-40B4-BE49-F238E27FC236}">
                                <a16:creationId xmlns:a16="http://schemas.microsoft.com/office/drawing/2014/main" id="{15E1A0E2-2E1D-40E6-73C7-140C87704D7B}"/>
                              </a:ext>
                            </a:extLst>
                          </p:cNvPr>
                          <p:cNvCxnSpPr>
                            <a:cxnSpLocks/>
                            <a:endCxn id="148" idx="1"/>
                          </p:cNvCxnSpPr>
                          <p:nvPr/>
                        </p:nvCxnSpPr>
                        <p:spPr>
                          <a:xfrm flipV="1">
                            <a:off x="3881698" y="1553535"/>
                            <a:ext cx="852900" cy="438948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50" name="Straight Connector 149">
                            <a:extLst>
                              <a:ext uri="{FF2B5EF4-FFF2-40B4-BE49-F238E27FC236}">
                                <a16:creationId xmlns:a16="http://schemas.microsoft.com/office/drawing/2014/main" id="{43A9F567-8C1F-EB00-EC6A-EB8DB204388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753895" y="1616231"/>
                            <a:ext cx="112473" cy="125020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144" name="Star: 5 Points 143">
                        <a:extLst>
                          <a:ext uri="{FF2B5EF4-FFF2-40B4-BE49-F238E27FC236}">
                            <a16:creationId xmlns:a16="http://schemas.microsoft.com/office/drawing/2014/main" id="{6CC07992-C7BC-B135-37AA-390F047684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30350" y="1568441"/>
                        <a:ext cx="265350" cy="240970"/>
                      </a:xfrm>
                      <a:prstGeom prst="star5">
                        <a:avLst/>
                      </a:prstGeom>
                    </p:spPr>
                    <p:style>
                      <a:lnRef idx="2">
                        <a:schemeClr val="accent2">
                          <a:shade val="15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145" name="TextBox 144">
                        <a:extLst>
                          <a:ext uri="{FF2B5EF4-FFF2-40B4-BE49-F238E27FC236}">
                            <a16:creationId xmlns:a16="http://schemas.microsoft.com/office/drawing/2014/main" id="{6C2C3BA9-719D-4E82-AB7D-9E033644B85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0913" y="1342848"/>
                        <a:ext cx="464224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endParaRPr lang="en-IN" sz="1100" b="1" dirty="0"/>
                      </a:p>
                    </p:txBody>
                  </p:sp>
                </p:grpSp>
                <p:pic>
                  <p:nvPicPr>
                    <p:cNvPr id="142" name="Picture 141">
                      <a:extLst>
                        <a:ext uri="{FF2B5EF4-FFF2-40B4-BE49-F238E27FC236}">
                          <a16:creationId xmlns:a16="http://schemas.microsoft.com/office/drawing/2014/main" id="{A11BF980-5714-9D49-7348-FA7DDC0A9C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 rot="21247087">
                      <a:off x="2240139" y="2554782"/>
                      <a:ext cx="980159" cy="72119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38" name="Isosceles Triangle 137">
                    <a:extLst>
                      <a:ext uri="{FF2B5EF4-FFF2-40B4-BE49-F238E27FC236}">
                        <a16:creationId xmlns:a16="http://schemas.microsoft.com/office/drawing/2014/main" id="{DDBFC151-3EBA-9382-82A5-464C71C49EDE}"/>
                      </a:ext>
                    </a:extLst>
                  </p:cNvPr>
                  <p:cNvSpPr/>
                  <p:nvPr/>
                </p:nvSpPr>
                <p:spPr>
                  <a:xfrm>
                    <a:off x="2487606" y="2206588"/>
                    <a:ext cx="91595" cy="152400"/>
                  </a:xfrm>
                  <a:prstGeom prst="triangle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39" name="Isosceles Triangle 138">
                    <a:extLst>
                      <a:ext uri="{FF2B5EF4-FFF2-40B4-BE49-F238E27FC236}">
                        <a16:creationId xmlns:a16="http://schemas.microsoft.com/office/drawing/2014/main" id="{6183E399-4F63-571B-7BCE-B6E061EA198C}"/>
                      </a:ext>
                    </a:extLst>
                  </p:cNvPr>
                  <p:cNvSpPr/>
                  <p:nvPr/>
                </p:nvSpPr>
                <p:spPr>
                  <a:xfrm>
                    <a:off x="2004490" y="2747300"/>
                    <a:ext cx="91595" cy="152400"/>
                  </a:xfrm>
                  <a:prstGeom prst="triangle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40" name="Isosceles Triangle 139">
                    <a:extLst>
                      <a:ext uri="{FF2B5EF4-FFF2-40B4-BE49-F238E27FC236}">
                        <a16:creationId xmlns:a16="http://schemas.microsoft.com/office/drawing/2014/main" id="{1A65B61A-3F45-78A6-66FF-2FFC0C658EFA}"/>
                      </a:ext>
                    </a:extLst>
                  </p:cNvPr>
                  <p:cNvSpPr/>
                  <p:nvPr/>
                </p:nvSpPr>
                <p:spPr>
                  <a:xfrm>
                    <a:off x="3457936" y="3051604"/>
                    <a:ext cx="91595" cy="152400"/>
                  </a:xfrm>
                  <a:prstGeom prst="triangle">
                    <a:avLst/>
                  </a:prstGeom>
                  <a:solidFill>
                    <a:srgbClr val="FF0000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8B74732A-240E-2614-3041-5A0B289F5B49}"/>
                  </a:ext>
                </a:extLst>
              </p:cNvPr>
              <p:cNvGrpSpPr/>
              <p:nvPr/>
            </p:nvGrpSpPr>
            <p:grpSpPr>
              <a:xfrm>
                <a:off x="6789405" y="1679354"/>
                <a:ext cx="1545041" cy="1910933"/>
                <a:chOff x="6618178" y="1595942"/>
                <a:chExt cx="1545041" cy="1910933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862860EF-D1C2-216B-FCD5-6F6A405AB880}"/>
                    </a:ext>
                  </a:extLst>
                </p:cNvPr>
                <p:cNvGrpSpPr/>
                <p:nvPr/>
              </p:nvGrpSpPr>
              <p:grpSpPr>
                <a:xfrm>
                  <a:off x="6618178" y="1595942"/>
                  <a:ext cx="1545041" cy="1910933"/>
                  <a:chOff x="2004490" y="1300555"/>
                  <a:chExt cx="1545041" cy="1910933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E216BF43-FC7E-D89E-05B0-30B538CD64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66682" y="2341494"/>
                    <a:ext cx="921143" cy="77662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20" name="Group 119">
                    <a:extLst>
                      <a:ext uri="{FF2B5EF4-FFF2-40B4-BE49-F238E27FC236}">
                        <a16:creationId xmlns:a16="http://schemas.microsoft.com/office/drawing/2014/main" id="{2F7C4DA4-D022-2BE0-71BA-7567F3ACFD0D}"/>
                      </a:ext>
                    </a:extLst>
                  </p:cNvPr>
                  <p:cNvGrpSpPr/>
                  <p:nvPr/>
                </p:nvGrpSpPr>
                <p:grpSpPr>
                  <a:xfrm>
                    <a:off x="2004490" y="1300555"/>
                    <a:ext cx="1545041" cy="1910933"/>
                    <a:chOff x="2004490" y="1300555"/>
                    <a:chExt cx="1545041" cy="1910933"/>
                  </a:xfrm>
                </p:grpSpPr>
                <p:grpSp>
                  <p:nvGrpSpPr>
                    <p:cNvPr id="121" name="Group 120">
                      <a:extLst>
                        <a:ext uri="{FF2B5EF4-FFF2-40B4-BE49-F238E27FC236}">
                          <a16:creationId xmlns:a16="http://schemas.microsoft.com/office/drawing/2014/main" id="{16E03221-20BD-A35F-443C-4AA649693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21278" y="1300555"/>
                      <a:ext cx="1485844" cy="1910933"/>
                      <a:chOff x="2847124" y="1342848"/>
                      <a:chExt cx="1485844" cy="1910933"/>
                    </a:xfrm>
                  </p:grpSpPr>
                  <p:grpSp>
                    <p:nvGrpSpPr>
                      <p:cNvPr id="125" name="Group 124">
                        <a:extLst>
                          <a:ext uri="{FF2B5EF4-FFF2-40B4-BE49-F238E27FC236}">
                            <a16:creationId xmlns:a16="http://schemas.microsoft.com/office/drawing/2014/main" id="{4C1B5ADD-6774-F115-E3E6-DEDBDE55A55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47124" y="1864685"/>
                        <a:ext cx="1485844" cy="1389096"/>
                        <a:chOff x="3380524" y="1477335"/>
                        <a:chExt cx="1485844" cy="1389096"/>
                      </a:xfrm>
                    </p:grpSpPr>
                    <p:grpSp>
                      <p:nvGrpSpPr>
                        <p:cNvPr id="128" name="Group 127">
                          <a:extLst>
                            <a:ext uri="{FF2B5EF4-FFF2-40B4-BE49-F238E27FC236}">
                              <a16:creationId xmlns:a16="http://schemas.microsoft.com/office/drawing/2014/main" id="{9C65EF23-78E9-BC3E-058D-9FD4184162D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380524" y="1992483"/>
                          <a:ext cx="1466547" cy="811252"/>
                          <a:chOff x="3380524" y="1992483"/>
                          <a:chExt cx="1466547" cy="811252"/>
                        </a:xfrm>
                      </p:grpSpPr>
                      <p:cxnSp>
                        <p:nvCxnSpPr>
                          <p:cNvPr id="133" name="Straight Connector 132">
                            <a:extLst>
                              <a:ext uri="{FF2B5EF4-FFF2-40B4-BE49-F238E27FC236}">
                                <a16:creationId xmlns:a16="http://schemas.microsoft.com/office/drawing/2014/main" id="{CBD8D47B-050F-22B3-7D2C-9F44ACD5FFD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80524" y="2500967"/>
                            <a:ext cx="1466547" cy="302768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4" name="Straight Connector 133">
                            <a:extLst>
                              <a:ext uri="{FF2B5EF4-FFF2-40B4-BE49-F238E27FC236}">
                                <a16:creationId xmlns:a16="http://schemas.microsoft.com/office/drawing/2014/main" id="{8D0D31A3-218F-6598-D04A-F822B95A18B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3380524" y="1992483"/>
                            <a:ext cx="501174" cy="508484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29" name="Group 128">
                          <a:extLst>
                            <a:ext uri="{FF2B5EF4-FFF2-40B4-BE49-F238E27FC236}">
                              <a16:creationId xmlns:a16="http://schemas.microsoft.com/office/drawing/2014/main" id="{11D735E2-0028-2838-96BF-2D73415DDA0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881698" y="1477335"/>
                          <a:ext cx="984670" cy="1389096"/>
                          <a:chOff x="3881698" y="1477335"/>
                          <a:chExt cx="984670" cy="1389096"/>
                        </a:xfrm>
                      </p:grpSpPr>
                      <p:sp>
                        <p:nvSpPr>
                          <p:cNvPr id="130" name="Isosceles Triangle 129">
                            <a:extLst>
                              <a:ext uri="{FF2B5EF4-FFF2-40B4-BE49-F238E27FC236}">
                                <a16:creationId xmlns:a16="http://schemas.microsoft.com/office/drawing/2014/main" id="{BCDC7A90-7ACD-61B8-51F0-A77C4651B3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711699" y="1477335"/>
                            <a:ext cx="91595" cy="152400"/>
                          </a:xfrm>
                          <a:prstGeom prst="triangle">
                            <a:avLst/>
                          </a:prstGeom>
                          <a:solidFill>
                            <a:srgbClr val="FF0000"/>
                          </a:solidFill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IN" dirty="0"/>
                          </a:p>
                        </p:txBody>
                      </p:sp>
                      <p:cxnSp>
                        <p:nvCxnSpPr>
                          <p:cNvPr id="131" name="Straight Connector 130">
                            <a:extLst>
                              <a:ext uri="{FF2B5EF4-FFF2-40B4-BE49-F238E27FC236}">
                                <a16:creationId xmlns:a16="http://schemas.microsoft.com/office/drawing/2014/main" id="{B1160777-7FF6-A581-D57B-D967F6AE50D6}"/>
                              </a:ext>
                            </a:extLst>
                          </p:cNvPr>
                          <p:cNvCxnSpPr>
                            <a:cxnSpLocks/>
                            <a:endCxn id="130" idx="1"/>
                          </p:cNvCxnSpPr>
                          <p:nvPr/>
                        </p:nvCxnSpPr>
                        <p:spPr>
                          <a:xfrm flipV="1">
                            <a:off x="3881698" y="1553535"/>
                            <a:ext cx="852900" cy="438948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32" name="Straight Connector 131">
                            <a:extLst>
                              <a:ext uri="{FF2B5EF4-FFF2-40B4-BE49-F238E27FC236}">
                                <a16:creationId xmlns:a16="http://schemas.microsoft.com/office/drawing/2014/main" id="{033958AC-F34F-8D77-900E-CA7F693B552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753895" y="1616231"/>
                            <a:ext cx="112473" cy="125020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126" name="Star: 5 Points 125">
                        <a:extLst>
                          <a:ext uri="{FF2B5EF4-FFF2-40B4-BE49-F238E27FC236}">
                            <a16:creationId xmlns:a16="http://schemas.microsoft.com/office/drawing/2014/main" id="{7B5355F5-DDFD-B1AF-B3FB-8A36D488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30350" y="1568441"/>
                        <a:ext cx="265350" cy="240970"/>
                      </a:xfrm>
                      <a:prstGeom prst="star5">
                        <a:avLst/>
                      </a:prstGeom>
                    </p:spPr>
                    <p:style>
                      <a:lnRef idx="2">
                        <a:schemeClr val="accent2">
                          <a:shade val="15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127" name="TextBox 126">
                        <a:extLst>
                          <a:ext uri="{FF2B5EF4-FFF2-40B4-BE49-F238E27FC236}">
                            <a16:creationId xmlns:a16="http://schemas.microsoft.com/office/drawing/2014/main" id="{834AB891-B587-A4E4-F956-689517304A0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0913" y="1342848"/>
                        <a:ext cx="464224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endParaRPr lang="en-IN" sz="1100" b="1" dirty="0"/>
                      </a:p>
                    </p:txBody>
                  </p:sp>
                </p:grpSp>
                <p:sp>
                  <p:nvSpPr>
                    <p:cNvPr id="122" name="Isosceles Triangle 121">
                      <a:extLst>
                        <a:ext uri="{FF2B5EF4-FFF2-40B4-BE49-F238E27FC236}">
                          <a16:creationId xmlns:a16="http://schemas.microsoft.com/office/drawing/2014/main" id="{78D3C36E-3E23-3399-B94A-BE7764EDEC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7606" y="2206588"/>
                      <a:ext cx="91595" cy="152400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  <p:sp>
                  <p:nvSpPr>
                    <p:cNvPr id="123" name="Isosceles Triangle 122">
                      <a:extLst>
                        <a:ext uri="{FF2B5EF4-FFF2-40B4-BE49-F238E27FC236}">
                          <a16:creationId xmlns:a16="http://schemas.microsoft.com/office/drawing/2014/main" id="{9E427521-7437-7D26-F306-702C22CBED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4490" y="2747300"/>
                      <a:ext cx="91595" cy="152400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  <p:sp>
                  <p:nvSpPr>
                    <p:cNvPr id="124" name="Isosceles Triangle 123">
                      <a:extLst>
                        <a:ext uri="{FF2B5EF4-FFF2-40B4-BE49-F238E27FC236}">
                          <a16:creationId xmlns:a16="http://schemas.microsoft.com/office/drawing/2014/main" id="{56F09A8E-C1AC-D403-24C9-54270ECC18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7936" y="3051604"/>
                      <a:ext cx="91595" cy="152400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</p:grpSp>
            </p:grpSp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F4A7AFCC-1F06-7E1C-41F3-2BBA27FD8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7939360">
                  <a:off x="7167290" y="2019971"/>
                  <a:ext cx="872369" cy="641885"/>
                </a:xfrm>
                <a:prstGeom prst="rect">
                  <a:avLst/>
                </a:prstGeom>
              </p:spPr>
            </p:pic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F56B498E-88BE-7845-4E72-5CF85950E5E2}"/>
                  </a:ext>
                </a:extLst>
              </p:cNvPr>
              <p:cNvGrpSpPr/>
              <p:nvPr/>
            </p:nvGrpSpPr>
            <p:grpSpPr>
              <a:xfrm>
                <a:off x="4537233" y="1625822"/>
                <a:ext cx="1545041" cy="1910933"/>
                <a:chOff x="4537233" y="1625822"/>
                <a:chExt cx="1545041" cy="1910933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20623D42-307C-8A6B-31D4-CA1DEA719046}"/>
                    </a:ext>
                  </a:extLst>
                </p:cNvPr>
                <p:cNvGrpSpPr/>
                <p:nvPr/>
              </p:nvGrpSpPr>
              <p:grpSpPr>
                <a:xfrm>
                  <a:off x="4537233" y="1625822"/>
                  <a:ext cx="1545041" cy="1910933"/>
                  <a:chOff x="2004490" y="1300555"/>
                  <a:chExt cx="1545041" cy="1910933"/>
                </a:xfrm>
              </p:grpSpPr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0766E85C-82A5-F18A-027A-BA0CF39473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566682" y="2341494"/>
                    <a:ext cx="921143" cy="776625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347C3E8F-FF05-5FCE-6F47-6AB29296FD32}"/>
                      </a:ext>
                    </a:extLst>
                  </p:cNvPr>
                  <p:cNvGrpSpPr/>
                  <p:nvPr/>
                </p:nvGrpSpPr>
                <p:grpSpPr>
                  <a:xfrm>
                    <a:off x="2004490" y="1300555"/>
                    <a:ext cx="1545041" cy="1910933"/>
                    <a:chOff x="2004490" y="1300555"/>
                    <a:chExt cx="1545041" cy="1910933"/>
                  </a:xfrm>
                </p:grpSpPr>
                <p:grpSp>
                  <p:nvGrpSpPr>
                    <p:cNvPr id="103" name="Group 102">
                      <a:extLst>
                        <a:ext uri="{FF2B5EF4-FFF2-40B4-BE49-F238E27FC236}">
                          <a16:creationId xmlns:a16="http://schemas.microsoft.com/office/drawing/2014/main" id="{E5B088A5-1590-12DD-CAB6-ECA68CB0C3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021278" y="1300555"/>
                      <a:ext cx="1485844" cy="1910933"/>
                      <a:chOff x="2847124" y="1342848"/>
                      <a:chExt cx="1485844" cy="1910933"/>
                    </a:xfrm>
                  </p:grpSpPr>
                  <p:grpSp>
                    <p:nvGrpSpPr>
                      <p:cNvPr id="107" name="Group 106">
                        <a:extLst>
                          <a:ext uri="{FF2B5EF4-FFF2-40B4-BE49-F238E27FC236}">
                            <a16:creationId xmlns:a16="http://schemas.microsoft.com/office/drawing/2014/main" id="{F6D46142-5A85-A1A0-1195-AFF5A95827B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47124" y="1864685"/>
                        <a:ext cx="1485844" cy="1389096"/>
                        <a:chOff x="3380524" y="1477335"/>
                        <a:chExt cx="1485844" cy="1389096"/>
                      </a:xfrm>
                    </p:grpSpPr>
                    <p:grpSp>
                      <p:nvGrpSpPr>
                        <p:cNvPr id="110" name="Group 109">
                          <a:extLst>
                            <a:ext uri="{FF2B5EF4-FFF2-40B4-BE49-F238E27FC236}">
                              <a16:creationId xmlns:a16="http://schemas.microsoft.com/office/drawing/2014/main" id="{B3D12AE6-ED05-A1F5-40F7-BF294BF350D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380524" y="1992483"/>
                          <a:ext cx="1466547" cy="811252"/>
                          <a:chOff x="3380524" y="1992483"/>
                          <a:chExt cx="1466547" cy="811252"/>
                        </a:xfrm>
                      </p:grpSpPr>
                      <p:cxnSp>
                        <p:nvCxnSpPr>
                          <p:cNvPr id="115" name="Straight Connector 114">
                            <a:extLst>
                              <a:ext uri="{FF2B5EF4-FFF2-40B4-BE49-F238E27FC236}">
                                <a16:creationId xmlns:a16="http://schemas.microsoft.com/office/drawing/2014/main" id="{7C35F014-D1BB-9EAC-FC8B-ECDED18D98F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3380524" y="2500967"/>
                            <a:ext cx="1466547" cy="302768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6" name="Straight Connector 115">
                            <a:extLst>
                              <a:ext uri="{FF2B5EF4-FFF2-40B4-BE49-F238E27FC236}">
                                <a16:creationId xmlns:a16="http://schemas.microsoft.com/office/drawing/2014/main" id="{506DB870-F66C-AF36-93BC-1AB1FD5F6970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3380524" y="1992483"/>
                            <a:ext cx="501174" cy="508484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11" name="Group 110">
                          <a:extLst>
                            <a:ext uri="{FF2B5EF4-FFF2-40B4-BE49-F238E27FC236}">
                              <a16:creationId xmlns:a16="http://schemas.microsoft.com/office/drawing/2014/main" id="{87E28984-2F43-572D-7DDB-DD3431AB8DB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881698" y="1477335"/>
                          <a:ext cx="984670" cy="1389096"/>
                          <a:chOff x="3881698" y="1477335"/>
                          <a:chExt cx="984670" cy="1389096"/>
                        </a:xfrm>
                      </p:grpSpPr>
                      <p:sp>
                        <p:nvSpPr>
                          <p:cNvPr id="112" name="Isosceles Triangle 111">
                            <a:extLst>
                              <a:ext uri="{FF2B5EF4-FFF2-40B4-BE49-F238E27FC236}">
                                <a16:creationId xmlns:a16="http://schemas.microsoft.com/office/drawing/2014/main" id="{37D8E3EA-9816-7B95-EF81-36E45CF7557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711699" y="1477335"/>
                            <a:ext cx="91595" cy="152400"/>
                          </a:xfrm>
                          <a:prstGeom prst="triangle">
                            <a:avLst/>
                          </a:prstGeom>
                          <a:solidFill>
                            <a:srgbClr val="FF0000"/>
                          </a:solidFill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IN" dirty="0"/>
                          </a:p>
                        </p:txBody>
                      </p:sp>
                      <p:cxnSp>
                        <p:nvCxnSpPr>
                          <p:cNvPr id="113" name="Straight Connector 112">
                            <a:extLst>
                              <a:ext uri="{FF2B5EF4-FFF2-40B4-BE49-F238E27FC236}">
                                <a16:creationId xmlns:a16="http://schemas.microsoft.com/office/drawing/2014/main" id="{A96F18BB-D914-61AA-D1D9-211EBC9AF213}"/>
                              </a:ext>
                            </a:extLst>
                          </p:cNvPr>
                          <p:cNvCxnSpPr>
                            <a:cxnSpLocks/>
                            <a:endCxn id="112" idx="1"/>
                          </p:cNvCxnSpPr>
                          <p:nvPr/>
                        </p:nvCxnSpPr>
                        <p:spPr>
                          <a:xfrm flipV="1">
                            <a:off x="3881698" y="1553535"/>
                            <a:ext cx="852900" cy="438948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14" name="Straight Connector 113">
                            <a:extLst>
                              <a:ext uri="{FF2B5EF4-FFF2-40B4-BE49-F238E27FC236}">
                                <a16:creationId xmlns:a16="http://schemas.microsoft.com/office/drawing/2014/main" id="{779DCD01-B009-7DAF-1202-DA611ADF155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4753895" y="1616231"/>
                            <a:ext cx="112473" cy="1250200"/>
                          </a:xfrm>
                          <a:prstGeom prst="line">
                            <a:avLst/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108" name="Star: 5 Points 107">
                        <a:extLst>
                          <a:ext uri="{FF2B5EF4-FFF2-40B4-BE49-F238E27FC236}">
                            <a16:creationId xmlns:a16="http://schemas.microsoft.com/office/drawing/2014/main" id="{108A6DD7-864C-D04B-3A1F-7C78590A0D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30350" y="1568441"/>
                        <a:ext cx="265350" cy="240970"/>
                      </a:xfrm>
                      <a:prstGeom prst="star5">
                        <a:avLst/>
                      </a:prstGeom>
                    </p:spPr>
                    <p:style>
                      <a:lnRef idx="2">
                        <a:schemeClr val="accent2">
                          <a:shade val="15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dirty="0"/>
                      </a:p>
                    </p:txBody>
                  </p:sp>
                  <p:sp>
                    <p:nvSpPr>
                      <p:cNvPr id="109" name="TextBox 108">
                        <a:extLst>
                          <a:ext uri="{FF2B5EF4-FFF2-40B4-BE49-F238E27FC236}">
                            <a16:creationId xmlns:a16="http://schemas.microsoft.com/office/drawing/2014/main" id="{84914B1F-4480-326B-778A-C7C10DE7184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30913" y="1342848"/>
                        <a:ext cx="464224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endParaRPr lang="en-IN" sz="1100" b="1" dirty="0"/>
                      </a:p>
                    </p:txBody>
                  </p:sp>
                </p:grpSp>
                <p:sp>
                  <p:nvSpPr>
                    <p:cNvPr id="104" name="Isosceles Triangle 103">
                      <a:extLst>
                        <a:ext uri="{FF2B5EF4-FFF2-40B4-BE49-F238E27FC236}">
                          <a16:creationId xmlns:a16="http://schemas.microsoft.com/office/drawing/2014/main" id="{5E9A939F-A7FC-8C70-8ADC-2395DB23B2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87606" y="2206588"/>
                      <a:ext cx="91595" cy="152400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  <p:sp>
                  <p:nvSpPr>
                    <p:cNvPr id="105" name="Isosceles Triangle 104">
                      <a:extLst>
                        <a:ext uri="{FF2B5EF4-FFF2-40B4-BE49-F238E27FC236}">
                          <a16:creationId xmlns:a16="http://schemas.microsoft.com/office/drawing/2014/main" id="{A24D909D-894A-6AAA-05A3-85D78E0A8D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04490" y="2747300"/>
                      <a:ext cx="91595" cy="152400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  <p:sp>
                  <p:nvSpPr>
                    <p:cNvPr id="106" name="Isosceles Triangle 105">
                      <a:extLst>
                        <a:ext uri="{FF2B5EF4-FFF2-40B4-BE49-F238E27FC236}">
                          <a16:creationId xmlns:a16="http://schemas.microsoft.com/office/drawing/2014/main" id="{41D7E4AF-ECFF-72EF-08B9-65E22A0B11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57936" y="3051604"/>
                      <a:ext cx="91595" cy="152400"/>
                    </a:xfrm>
                    <a:prstGeom prst="triangle">
                      <a:avLst/>
                    </a:prstGeom>
                    <a:solidFill>
                      <a:srgbClr val="FF0000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</p:grpSp>
            </p:grpSp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0366321F-D882-317D-62B8-823A7DFCD2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19173106">
                  <a:off x="4947706" y="2507302"/>
                  <a:ext cx="981480" cy="7221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09CCEB0-8897-A486-5942-DCB822C8C06E}"/>
                </a:ext>
              </a:extLst>
            </p:cNvPr>
            <p:cNvGrpSpPr/>
            <p:nvPr/>
          </p:nvGrpSpPr>
          <p:grpSpPr>
            <a:xfrm>
              <a:off x="6763441" y="1570286"/>
              <a:ext cx="1384624" cy="553998"/>
              <a:chOff x="7051081" y="1189159"/>
              <a:chExt cx="1384624" cy="553998"/>
            </a:xfrm>
          </p:grpSpPr>
          <p:sp>
            <p:nvSpPr>
              <p:cNvPr id="88" name="Star: 5 Points 87">
                <a:extLst>
                  <a:ext uri="{FF2B5EF4-FFF2-40B4-BE49-F238E27FC236}">
                    <a16:creationId xmlns:a16="http://schemas.microsoft.com/office/drawing/2014/main" id="{839B7681-2C46-A974-AD17-C13EAAE4C8A4}"/>
                  </a:ext>
                </a:extLst>
              </p:cNvPr>
              <p:cNvSpPr/>
              <p:nvPr/>
            </p:nvSpPr>
            <p:spPr>
              <a:xfrm>
                <a:off x="7051081" y="1209799"/>
                <a:ext cx="265350" cy="240970"/>
              </a:xfrm>
              <a:prstGeom prst="star5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9" name="Isosceles Triangle 88">
                <a:extLst>
                  <a:ext uri="{FF2B5EF4-FFF2-40B4-BE49-F238E27FC236}">
                    <a16:creationId xmlns:a16="http://schemas.microsoft.com/office/drawing/2014/main" id="{1B9CDF8C-2141-FE24-D6C2-D23985E3767D}"/>
                  </a:ext>
                </a:extLst>
              </p:cNvPr>
              <p:cNvSpPr/>
              <p:nvPr/>
            </p:nvSpPr>
            <p:spPr>
              <a:xfrm>
                <a:off x="7152924" y="1525953"/>
                <a:ext cx="91595" cy="152400"/>
              </a:xfrm>
              <a:prstGeom prst="triangl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912A50D-1E51-7625-4D3C-7E1EB50F5C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1597" y="1330284"/>
                <a:ext cx="17049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B5695B6-29F5-8F41-7ADD-05BAB267EB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9433" y="1602153"/>
                <a:ext cx="17049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25CDE30-0DF9-9A16-15FC-18A52DC1B1A5}"/>
                  </a:ext>
                </a:extLst>
              </p:cNvPr>
              <p:cNvSpPr txBox="1"/>
              <p:nvPr/>
            </p:nvSpPr>
            <p:spPr>
              <a:xfrm>
                <a:off x="7652606" y="1189159"/>
                <a:ext cx="503664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Goal</a:t>
                </a:r>
                <a:endParaRPr lang="en-IN" sz="1300" b="1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EAA8FEB-B9B5-2EE3-E6B0-F6E5E94ED0FC}"/>
                  </a:ext>
                </a:extLst>
              </p:cNvPr>
              <p:cNvSpPr txBox="1"/>
              <p:nvPr/>
            </p:nvSpPr>
            <p:spPr>
              <a:xfrm>
                <a:off x="7652606" y="1450769"/>
                <a:ext cx="78309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b="1" dirty="0"/>
                  <a:t>Obstacle</a:t>
                </a:r>
                <a:endParaRPr lang="en-IN" sz="1300" b="1" dirty="0"/>
              </a:p>
            </p:txBody>
          </p:sp>
        </p:grp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73ED94EE-E761-C34D-81DD-6CE6607B0B8D}"/>
              </a:ext>
            </a:extLst>
          </p:cNvPr>
          <p:cNvSpPr txBox="1"/>
          <p:nvPr/>
        </p:nvSpPr>
        <p:spPr>
          <a:xfrm>
            <a:off x="149711" y="6077381"/>
            <a:ext cx="17300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Delaunay triangulation is a geometric-based approach used to divide a set of points in a plane into non-overlapping triangles, ensuring no other points lie within the circumcircle of each triangle.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C7EAACF-30AA-8525-9FE5-E2E485BD84DB}"/>
              </a:ext>
            </a:extLst>
          </p:cNvPr>
          <p:cNvSpPr txBox="1"/>
          <p:nvPr/>
        </p:nvSpPr>
        <p:spPr>
          <a:xfrm>
            <a:off x="149711" y="7277099"/>
            <a:ext cx="17071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considering the cumulative repulsive force from all obstacles, the algorithm focuses only on the two nearest obstacles at any instant determined using Delaunay triangulation based geometric method.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964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41"/>
    </mc:Choice>
    <mc:Fallback>
      <p:transition spd="slow" advTm="4524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F2084-C4D6-74AA-8E16-7F9E7D1CD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1BC7E5E-D16A-6ACE-A794-9858A1F0A965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8182381"/>
            <a:ext cx="18288000" cy="1886450"/>
            <a:chOff x="256070" y="-19"/>
            <a:chExt cx="13769618" cy="142036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2BA74C0-9DAA-6744-8D6A-8534F71DE0A2}"/>
                </a:ext>
              </a:extLst>
            </p:cNvPr>
            <p:cNvSpPr/>
            <p:nvPr/>
          </p:nvSpPr>
          <p:spPr>
            <a:xfrm>
              <a:off x="256070" y="-19"/>
              <a:ext cx="13769618" cy="1420368"/>
            </a:xfrm>
            <a:custGeom>
              <a:avLst/>
              <a:gdLst/>
              <a:ahLst/>
              <a:cxnLst/>
              <a:rect l="l" t="t" r="r" b="b"/>
              <a:pathLst>
                <a:path w="24384000" h="1420368">
                  <a:moveTo>
                    <a:pt x="0" y="0"/>
                  </a:moveTo>
                  <a:lnTo>
                    <a:pt x="24384000" y="0"/>
                  </a:lnTo>
                  <a:lnTo>
                    <a:pt x="24384000" y="1420368"/>
                  </a:lnTo>
                  <a:lnTo>
                    <a:pt x="0" y="1420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58" t="2" r="-139948" b="-214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8A44D220-183F-B321-19F3-2D84A827B0B8}"/>
              </a:ext>
            </a:extLst>
          </p:cNvPr>
          <p:cNvSpPr txBox="1"/>
          <p:nvPr/>
        </p:nvSpPr>
        <p:spPr>
          <a:xfrm>
            <a:off x="13258800" y="9507642"/>
            <a:ext cx="4775544" cy="56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  <a:spcBef>
                <a:spcPct val="0"/>
              </a:spcBef>
            </a:pPr>
            <a:r>
              <a:rPr lang="en-US" sz="2951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IEEE SPACE CONFERENCE 2025 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0E4495F2-37A0-CF3C-05EE-C32FF5B4C460}"/>
              </a:ext>
            </a:extLst>
          </p:cNvPr>
          <p:cNvGrpSpPr/>
          <p:nvPr/>
        </p:nvGrpSpPr>
        <p:grpSpPr>
          <a:xfrm>
            <a:off x="15174936" y="-3"/>
            <a:ext cx="3065439" cy="3065439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5A782C7-6D9C-30C2-773A-B0932B105A9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A086B2D-5195-CE75-CC9E-1818C88A4A9C}"/>
              </a:ext>
            </a:extLst>
          </p:cNvPr>
          <p:cNvSpPr txBox="1"/>
          <p:nvPr/>
        </p:nvSpPr>
        <p:spPr>
          <a:xfrm>
            <a:off x="381000" y="800100"/>
            <a:ext cx="1508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Arial Black" panose="020B0A04020102020204" pitchFamily="34" charset="0"/>
              </a:rPr>
              <a:t>Fixed-Time Sliding Mode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C7EE21-9F99-4097-35A9-19005EA358B4}"/>
                  </a:ext>
                </a:extLst>
              </p:cNvPr>
              <p:cNvSpPr/>
              <p:nvPr/>
            </p:nvSpPr>
            <p:spPr>
              <a:xfrm>
                <a:off x="381000" y="1901990"/>
                <a:ext cx="14793936" cy="874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-215900" algn="just">
                  <a:spcBef>
                    <a:spcPts val="5100"/>
                  </a:spcBef>
                  <a:spcAft>
                    <a:spcPts val="0"/>
                  </a:spcAft>
                </a:pPr>
                <a:r>
                  <a:rPr lang="en-IN" sz="2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fixed-time sliding surface consisting of the exponential coordinate vectors,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I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relative velocity,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I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</m:oMath>
                </a14:m>
                <a:r>
                  <a:rPr lang="en-IN" sz="2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to track the desired trajectory within fixed time is defined as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9C7EE21-9F99-4097-35A9-19005EA35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901990"/>
                <a:ext cx="14793936" cy="874470"/>
              </a:xfrm>
              <a:prstGeom prst="rect">
                <a:avLst/>
              </a:prstGeom>
              <a:blipFill>
                <a:blip r:embed="rId4"/>
                <a:stretch>
                  <a:fillRect l="-660" t="-3497" r="-660" b="-125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E6DBFF-D9D2-575A-DF29-32BF73058DB0}"/>
                  </a:ext>
                </a:extLst>
              </p:cNvPr>
              <p:cNvSpPr/>
              <p:nvPr/>
            </p:nvSpPr>
            <p:spPr>
              <a:xfrm>
                <a:off x="3746582" y="3065435"/>
                <a:ext cx="4950394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acc>
                              <m:accPr>
                                <m:chr m:val="̃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e>
                            <m:r>
                              <a:rPr lang="en-IN" sz="2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d>
                              <m:dPr>
                                <m:begChr m:val="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acc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400" i="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e>
                                  <m:sub>
                                    <m:r>
                                      <a:rPr lang="en-IN" sz="24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𝑠𝑖𝑔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IN" sz="24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p>
                                </m:sSup>
                                <m:d>
                                  <m:d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IN" sz="24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𝑠𝑖𝑔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IN" sz="24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E6DBFF-D9D2-575A-DF29-32BF73058D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582" y="3065435"/>
                <a:ext cx="4950394" cy="509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DADDDA7-C33B-5AB1-6609-CC766BE8FFB1}"/>
              </a:ext>
            </a:extLst>
          </p:cNvPr>
          <p:cNvSpPr txBox="1"/>
          <p:nvPr/>
        </p:nvSpPr>
        <p:spPr>
          <a:xfrm>
            <a:off x="11246696" y="3042209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  <a:latin typeface="+mj-lt"/>
              </a:rPr>
              <a:t>(11)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C34B74-31CE-5A64-4172-F8E3569C96BD}"/>
                  </a:ext>
                </a:extLst>
              </p:cNvPr>
              <p:cNvSpPr/>
              <p:nvPr/>
            </p:nvSpPr>
            <p:spPr>
              <a:xfrm>
                <a:off x="380999" y="3829587"/>
                <a:ext cx="1607820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</a:p>
              <a:p>
                <a:pPr algn="just"/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0&lt;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l</m:t>
                        </m:r>
                      </m:e>
                      <m:sub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&gt;1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sz="24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ϵ</m:t>
                    </m:r>
                    <m:r>
                      <a:rPr lang="en-US" sz="24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 smtClean="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sz="24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ϵ</m:t>
                    </m:r>
                    <m:r>
                      <a:rPr lang="en-US" sz="24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</m:acc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sz="24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ϵ</m:t>
                    </m:r>
                    <m:r>
                      <a:rPr lang="en-US" sz="24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C34B74-31CE-5A64-4172-F8E3569C9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9" y="3829587"/>
                <a:ext cx="16078201" cy="830997"/>
              </a:xfrm>
              <a:prstGeom prst="rect">
                <a:avLst/>
              </a:prstGeom>
              <a:blipFill>
                <a:blip r:embed="rId6"/>
                <a:stretch>
                  <a:fillRect l="-569" t="-5839" b="-153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73FF88D3-16F5-750A-DDCB-3B490F0CD025}"/>
              </a:ext>
            </a:extLst>
          </p:cNvPr>
          <p:cNvGrpSpPr/>
          <p:nvPr/>
        </p:nvGrpSpPr>
        <p:grpSpPr>
          <a:xfrm>
            <a:off x="380998" y="4993032"/>
            <a:ext cx="15849601" cy="1131271"/>
            <a:chOff x="160865" y="3044636"/>
            <a:chExt cx="11717866" cy="113127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6F3C5D-FD84-927B-76DA-D8E07D9B09CD}"/>
                </a:ext>
              </a:extLst>
            </p:cNvPr>
            <p:cNvSpPr/>
            <p:nvPr/>
          </p:nvSpPr>
          <p:spPr>
            <a:xfrm>
              <a:off x="160865" y="3044636"/>
              <a:ext cx="1171786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215900" algn="just">
                <a:spcBef>
                  <a:spcPts val="5100"/>
                </a:spcBef>
                <a:spcAft>
                  <a:spcPts val="0"/>
                </a:spcAft>
              </a:pPr>
              <a:r>
                <a:rPr lang="en-IN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 fixed-time reaching law based control law to ensure that the system states to reach the sliding surface within fixed time is defined as</a:t>
              </a:r>
              <a:endParaRPr lang="en-I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B671366-EF09-E52C-4D7A-201C24E2447A}"/>
                    </a:ext>
                  </a:extLst>
                </p:cNvPr>
                <p:cNvSpPr/>
                <p:nvPr/>
              </p:nvSpPr>
              <p:spPr>
                <a:xfrm>
                  <a:off x="4002611" y="3666729"/>
                  <a:ext cx="3548789" cy="5091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̇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e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d>
                                <m:dPr>
                                  <m:begChr m:val="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 i="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2400" i="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lang="en-IN" sz="24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𝑠𝑖𝑔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I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IN" sz="24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I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IN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IN" sz="2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𝑠𝑖𝑔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I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IN" sz="24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p>
                                  </m:sSup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</m:d>
                            </m:e>
                          </m:mr>
                        </m:m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B671366-EF09-E52C-4D7A-201C24E244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2611" y="3666729"/>
                  <a:ext cx="3548789" cy="50917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F4DB46-C966-BF33-E26F-DB86CCEBDE0C}"/>
              </a:ext>
            </a:extLst>
          </p:cNvPr>
          <p:cNvGrpSpPr/>
          <p:nvPr/>
        </p:nvGrpSpPr>
        <p:grpSpPr>
          <a:xfrm>
            <a:off x="533400" y="7054687"/>
            <a:ext cx="16840200" cy="1582788"/>
            <a:chOff x="160865" y="4416121"/>
            <a:chExt cx="11717866" cy="15827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253C67F-1A65-8CA3-639B-722B8046B609}"/>
                    </a:ext>
                  </a:extLst>
                </p:cNvPr>
                <p:cNvSpPr/>
                <p:nvPr/>
              </p:nvSpPr>
              <p:spPr>
                <a:xfrm>
                  <a:off x="3040896" y="4757992"/>
                  <a:ext cx="6936529" cy="12409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𝑐𝑐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𝑐𝑔</m:t>
                                  </m:r>
                                </m:sub>
                              </m:sSub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𝑐𝑑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𝐴𝑃𝐹</m:t>
                                  </m:r>
                                </m:sub>
                              </m:sSub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𝕀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endChr m:val="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Sup>
                                    <m:sSubSup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I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I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IN" sz="2400" i="1">
                                                  <a:latin typeface="Cambria Math" panose="02040503050406030204" pitchFamily="18" charset="0"/>
                                                </a:rPr>
                                                <m:t>𝜉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IN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IN" sz="2400" i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0">
                                          <a:latin typeface="Cambria Math" panose="02040503050406030204" pitchFamily="18" charset="0"/>
                                        </a:rPr>
                                        <m:t>𝕀</m:t>
                                      </m:r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I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IN" sz="2400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̃"/>
                                          <m:ctrlPr>
                                            <a:rPr lang="en-I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IN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e>
                                      </m:acc>
                                    </m:sub>
                                  </m:s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I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2400" b="1" i="1">
                                              <a:latin typeface="Cambria Math" panose="02040503050406030204" pitchFamily="18" charset="0"/>
                                            </a:rPr>
                                            <m:t>𝑯</m:t>
                                          </m:r>
                                        </m:e>
                                        <m:sup>
                                          <m:r>
                                            <a:rPr lang="en-IN" sz="2400" b="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N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IN" sz="2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IN" sz="2400" b="0" i="1">
                                              <a:latin typeface="Cambria Math" panose="02040503050406030204" pitchFamily="18" charset="0"/>
                                            </a:rPr>
                                            <m:t>𝜉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IN" sz="2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IN" sz="24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400" b="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IN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IN" sz="2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2400" b="1" i="1">
                                              <a:latin typeface="Cambria Math" panose="02040503050406030204" pitchFamily="18" charset="0"/>
                                            </a:rPr>
                                            <m:t>𝑯</m:t>
                                          </m:r>
                                        </m:e>
                                        <m:sup>
                                          <m:r>
                                            <a:rPr lang="en-IN" sz="2400" b="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N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IN" sz="2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IN" sz="24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IN" sz="2400" b="0" i="1">
                                                  <a:latin typeface="Cambria Math" panose="02040503050406030204" pitchFamily="18" charset="0"/>
                                                </a:rPr>
                                                <m:t>𝜉</m:t>
                                              </m:r>
                                            </m:e>
                                          </m:acc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IN" sz="24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IN" sz="2400" b="0" i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</m:e>
                            <m:e>
                              <m:r>
                                <a:rPr lang="en-IN" sz="2400" b="0" i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I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IN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b="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IN" sz="24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IN" sz="24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b="0" i="0">
                                                  <a:latin typeface="Cambria Math" panose="02040503050406030204" pitchFamily="18" charset="0"/>
                                                </a:rPr>
                                                <m:t>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400" b="0" i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IN" sz="2400" b="0" i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IN" sz="2400" b="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IN" sz="2400" b="0" i="0">
                                                  <a:latin typeface="Cambria Math" panose="02040503050406030204" pitchFamily="18" charset="0"/>
                                                </a:rPr>
                                                <m:t>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IN" sz="2400" b="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IN" sz="2400" b="1" i="1">
                                          <a:latin typeface="Cambria Math" panose="02040503050406030204" pitchFamily="18" charset="0"/>
                                        </a:rPr>
                                        <m:t>𝑮</m:t>
                                      </m:r>
                                      <m:d>
                                        <m:dPr>
                                          <m:ctrlPr>
                                            <a:rPr lang="en-IN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IN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IN" sz="24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𝒃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acc>
                                        <m:accPr>
                                          <m:chr m:val="̃"/>
                                          <m:ctrlPr>
                                            <a:rPr lang="en-IN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IN" sz="24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𝜸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IN" sz="24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 b="0" i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400" b="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a:rPr lang="en-IN" sz="24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I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b="0" i="1">
                                      <a:latin typeface="Cambria Math" panose="02040503050406030204" pitchFamily="18" charset="0"/>
                                    </a:rPr>
                                    <m:t>𝑠𝑖𝑔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IN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IN" sz="2400" b="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p>
                              <m:d>
                                <m:dPr>
                                  <m:ctrlPr>
                                    <a:rPr lang="en-I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IN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400" b="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IN" sz="24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N" sz="2400" b="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IN" sz="24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I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b="0" i="1">
                                      <a:latin typeface="Cambria Math" panose="02040503050406030204" pitchFamily="18" charset="0"/>
                                    </a:rPr>
                                    <m:t>𝑠𝑖𝑔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IN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IN" sz="2400" b="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p>
                              <m:d>
                                <m:dPr>
                                  <m:ctrlPr>
                                    <a:rPr lang="en-I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IN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400" b="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IN" sz="2400" b="0" i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</m:t>
                              </m:r>
                            </m:e>
                          </m:mr>
                        </m:m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253C67F-1A65-8CA3-639B-722B8046B6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896" y="4757992"/>
                  <a:ext cx="6936529" cy="124091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1510D2-4AAC-529F-A974-2280CF93BD71}"/>
                </a:ext>
              </a:extLst>
            </p:cNvPr>
            <p:cNvSpPr/>
            <p:nvPr/>
          </p:nvSpPr>
          <p:spPr>
            <a:xfrm>
              <a:off x="160865" y="4416121"/>
              <a:ext cx="11717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215900" algn="just">
                <a:spcBef>
                  <a:spcPts val="5100"/>
                </a:spcBef>
                <a:spcAft>
                  <a:spcPts val="0"/>
                </a:spcAft>
              </a:pPr>
              <a:r>
                <a:rPr lang="en-IN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Consider the fixed time control input is defined as,</a:t>
              </a:r>
              <a:endParaRPr lang="en-IN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65388CB-032D-A5ED-33AE-044486242D04}"/>
              </a:ext>
            </a:extLst>
          </p:cNvPr>
          <p:cNvSpPr txBox="1"/>
          <p:nvPr/>
        </p:nvSpPr>
        <p:spPr>
          <a:xfrm>
            <a:off x="11353800" y="5693154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  <a:latin typeface="+mj-lt"/>
              </a:rPr>
              <a:t>(12)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B67E49-72D9-3C9E-CBBD-DFF0EF37E72C}"/>
              </a:ext>
            </a:extLst>
          </p:cNvPr>
          <p:cNvSpPr txBox="1"/>
          <p:nvPr/>
        </p:nvSpPr>
        <p:spPr>
          <a:xfrm>
            <a:off x="15415550" y="7928356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  <a:latin typeface="+mj-lt"/>
              </a:rPr>
              <a:t>(13)</a:t>
            </a:r>
          </a:p>
        </p:txBody>
      </p:sp>
    </p:spTree>
    <p:extLst>
      <p:ext uri="{BB962C8B-B14F-4D97-AF65-F5344CB8AC3E}">
        <p14:creationId xmlns:p14="http://schemas.microsoft.com/office/powerpoint/2010/main" val="1546965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2C726-93E8-71FD-A490-65F4866E4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02D6491-FE8A-1229-9052-D6CB1BE27D61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8182381"/>
            <a:ext cx="18288000" cy="1886450"/>
            <a:chOff x="256070" y="-19"/>
            <a:chExt cx="13769618" cy="142036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166092F-53E6-B5D0-8A66-1D364F379090}"/>
                </a:ext>
              </a:extLst>
            </p:cNvPr>
            <p:cNvSpPr/>
            <p:nvPr/>
          </p:nvSpPr>
          <p:spPr>
            <a:xfrm>
              <a:off x="256070" y="-19"/>
              <a:ext cx="13769618" cy="1420368"/>
            </a:xfrm>
            <a:custGeom>
              <a:avLst/>
              <a:gdLst/>
              <a:ahLst/>
              <a:cxnLst/>
              <a:rect l="l" t="t" r="r" b="b"/>
              <a:pathLst>
                <a:path w="24384000" h="1420368">
                  <a:moveTo>
                    <a:pt x="0" y="0"/>
                  </a:moveTo>
                  <a:lnTo>
                    <a:pt x="24384000" y="0"/>
                  </a:lnTo>
                  <a:lnTo>
                    <a:pt x="24384000" y="1420368"/>
                  </a:lnTo>
                  <a:lnTo>
                    <a:pt x="0" y="1420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58" t="2" r="-139948" b="-214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771BB81B-2EC6-CC77-8315-96691DBB2E49}"/>
              </a:ext>
            </a:extLst>
          </p:cNvPr>
          <p:cNvSpPr txBox="1"/>
          <p:nvPr/>
        </p:nvSpPr>
        <p:spPr>
          <a:xfrm>
            <a:off x="13258800" y="9507642"/>
            <a:ext cx="4775544" cy="56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  <a:spcBef>
                <a:spcPct val="0"/>
              </a:spcBef>
            </a:pPr>
            <a:r>
              <a:rPr lang="en-US" sz="2951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IEEE SPACE CONFERENCE 2025 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1971ED67-27C3-AA0A-F1DA-B55773B615E4}"/>
              </a:ext>
            </a:extLst>
          </p:cNvPr>
          <p:cNvGrpSpPr/>
          <p:nvPr/>
        </p:nvGrpSpPr>
        <p:grpSpPr>
          <a:xfrm>
            <a:off x="15174936" y="-3"/>
            <a:ext cx="3065439" cy="3065439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4C48C22-7B29-CA5A-5840-A9CF8F7685A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71C428-7561-263F-F66F-718F47BCEC92}"/>
              </a:ext>
            </a:extLst>
          </p:cNvPr>
          <p:cNvSpPr txBox="1"/>
          <p:nvPr/>
        </p:nvSpPr>
        <p:spPr>
          <a:xfrm>
            <a:off x="381000" y="800100"/>
            <a:ext cx="1508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Arial Black" panose="020B0A04020102020204" pitchFamily="34" charset="0"/>
              </a:rPr>
              <a:t>Fixed-Time Sliding Mode Controller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08D51F4-15AB-B069-7F2C-8486B5FF84F5}"/>
                  </a:ext>
                </a:extLst>
              </p:cNvPr>
              <p:cNvSpPr/>
              <p:nvPr/>
            </p:nvSpPr>
            <p:spPr>
              <a:xfrm>
                <a:off x="566057" y="2111599"/>
                <a:ext cx="11220059" cy="3381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indent="-215900" algn="just">
                  <a:lnSpc>
                    <a:spcPts val="1175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I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 continuous differentiable Lyapunov function is defined as,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,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acc>
                      <m:accPr>
                        <m:chr m:val="̃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endParaRPr lang="en-IN" sz="2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08D51F4-15AB-B069-7F2C-8486B5FF8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7" y="2111599"/>
                <a:ext cx="11220059" cy="338106"/>
              </a:xfrm>
              <a:prstGeom prst="rect">
                <a:avLst/>
              </a:prstGeom>
              <a:blipFill>
                <a:blip r:embed="rId4"/>
                <a:stretch>
                  <a:fillRect l="-870" t="-73214" b="-160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7EFA99C3-EE94-B00D-AE20-7E388A57D96B}"/>
              </a:ext>
            </a:extLst>
          </p:cNvPr>
          <p:cNvSpPr/>
          <p:nvPr/>
        </p:nvSpPr>
        <p:spPr>
          <a:xfrm>
            <a:off x="566057" y="2880770"/>
            <a:ext cx="102329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Performing the time derivative of Lyapunov function and using the control input, </a:t>
            </a:r>
            <a:endParaRPr lang="en-IN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B8EC80-3F81-A912-B256-22549A7EAB54}"/>
              </a:ext>
            </a:extLst>
          </p:cNvPr>
          <p:cNvSpPr txBox="1"/>
          <p:nvPr/>
        </p:nvSpPr>
        <p:spPr>
          <a:xfrm>
            <a:off x="12420600" y="2046479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  <a:latin typeface="+mj-lt"/>
              </a:rPr>
              <a:t>(14)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9752332-22C0-71F8-F144-88653074C11D}"/>
                  </a:ext>
                </a:extLst>
              </p:cNvPr>
              <p:cNvSpPr/>
              <p:nvPr/>
            </p:nvSpPr>
            <p:spPr>
              <a:xfrm>
                <a:off x="533400" y="3585810"/>
                <a:ext cx="5926046" cy="665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acc>
                              <m:accPr>
                                <m:chr m:val="̇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 , </m:t>
                                </m:r>
                                <m:r>
                                  <a:rPr lang="en-IN" sz="2400" b="1" i="1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  <m:r>
                                  <a:rPr lang="en-IN" sz="2400" b="0" i="0">
                                    <a:latin typeface="Cambria Math" panose="02040503050406030204" pitchFamily="18" charset="0"/>
                                  </a:rPr>
                                  <m:t> , </m:t>
                                </m:r>
                                <m:sSub>
                                  <m:sSubPr>
                                    <m:ctrlPr>
                                      <a:rPr lang="en-IN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IN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sz="2400" b="0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sz="2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e>
                            <m:r>
                              <a:rPr lang="en-IN" sz="2400" b="0" i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IN" sz="2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N" sz="2400" b="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IN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N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b="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IN" sz="2400" b="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IN" sz="24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num>
                                  <m:den>
                                    <m:r>
                                      <a:rPr lang="en-IN" sz="24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IN" sz="24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IN" sz="2400" b="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IN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N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sz="2400" b="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IN" sz="2400" b="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IN" sz="2400" b="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num>
                                  <m:den>
                                    <m:r>
                                      <a:rPr lang="en-IN" sz="2400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mr>
                      </m:m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9752332-22C0-71F8-F144-88653074C1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585810"/>
                <a:ext cx="5926046" cy="6655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450E2BC-BD2D-0B89-06CE-1BA462396204}"/>
              </a:ext>
            </a:extLst>
          </p:cNvPr>
          <p:cNvSpPr txBox="1"/>
          <p:nvPr/>
        </p:nvSpPr>
        <p:spPr>
          <a:xfrm>
            <a:off x="12468689" y="3683384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  <a:latin typeface="+mj-lt"/>
              </a:rPr>
              <a:t>(15)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0004585-8246-3E06-5CF6-2187343611BE}"/>
                  </a:ext>
                </a:extLst>
              </p:cNvPr>
              <p:cNvSpPr/>
              <p:nvPr/>
            </p:nvSpPr>
            <p:spPr>
              <a:xfrm>
                <a:off x="566057" y="4560135"/>
                <a:ext cx="8973610" cy="616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IN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  <m:d>
                      <m:d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s</m:t>
                            </m:r>
                            <m:r>
                              <a:rPr lang="en-US" sz="2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IN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N" sz="2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6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IN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N" sz="2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a:rPr lang="en-US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0004585-8246-3E06-5CF6-2187343611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7" y="4560135"/>
                <a:ext cx="8973610" cy="616066"/>
              </a:xfrm>
              <a:prstGeom prst="rect">
                <a:avLst/>
              </a:prstGeom>
              <a:blipFill>
                <a:blip r:embed="rId6"/>
                <a:stretch>
                  <a:fillRect l="-1087" b="-217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F9A10C5-92A7-0F50-11BF-4BCD95F3DE09}"/>
                  </a:ext>
                </a:extLst>
              </p:cNvPr>
              <p:cNvSpPr/>
              <p:nvPr/>
            </p:nvSpPr>
            <p:spPr>
              <a:xfrm>
                <a:off x="497114" y="5544963"/>
                <a:ext cx="1398088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-215900" algn="just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IN" sz="24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Therefore, the system states will reach the desired sliding surface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</m:e>
                    </m:acc>
                    <m:r>
                      <a:rPr lang="en-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=0</m:t>
                    </m:r>
                    <m:r>
                      <a:rPr lang="en-I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IN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within fixed-time,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</a:t>
                </a:r>
                <a:endParaRPr lang="en-IN" sz="2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F9A10C5-92A7-0F50-11BF-4BCD95F3D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14" y="5544963"/>
                <a:ext cx="13980886" cy="461665"/>
              </a:xfrm>
              <a:prstGeom prst="rect">
                <a:avLst/>
              </a:prstGeom>
              <a:blipFill>
                <a:blip r:embed="rId7"/>
                <a:stretch>
                  <a:fillRect l="-698" t="-10667" b="-3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40011AF-184A-4713-2F31-265555A840CD}"/>
                  </a:ext>
                </a:extLst>
              </p:cNvPr>
              <p:cNvSpPr/>
              <p:nvPr/>
            </p:nvSpPr>
            <p:spPr>
              <a:xfrm>
                <a:off x="4425231" y="6405386"/>
                <a:ext cx="5136021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begChr m:val="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IN" sz="24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begChr m:val="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40011AF-184A-4713-2F31-265555A84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231" y="6405386"/>
                <a:ext cx="5136021" cy="8517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E88212C5-6D5B-C147-6EFA-3DE727CA8591}"/>
              </a:ext>
            </a:extLst>
          </p:cNvPr>
          <p:cNvSpPr txBox="1"/>
          <p:nvPr/>
        </p:nvSpPr>
        <p:spPr>
          <a:xfrm>
            <a:off x="12568498" y="6545476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  <a:latin typeface="+mj-lt"/>
              </a:rPr>
              <a:t>(16)</a:t>
            </a:r>
          </a:p>
        </p:txBody>
      </p:sp>
    </p:spTree>
    <p:extLst>
      <p:ext uri="{BB962C8B-B14F-4D97-AF65-F5344CB8AC3E}">
        <p14:creationId xmlns:p14="http://schemas.microsoft.com/office/powerpoint/2010/main" val="174065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AE0B8-DE12-7304-C9EF-120566A40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0B96D83-E05A-732B-84FB-39851BD70B0A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8182381"/>
            <a:ext cx="18288000" cy="1886450"/>
            <a:chOff x="256070" y="-19"/>
            <a:chExt cx="13769618" cy="142036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4348A71-6664-3D1F-3914-C3796C5C67E3}"/>
                </a:ext>
              </a:extLst>
            </p:cNvPr>
            <p:cNvSpPr/>
            <p:nvPr/>
          </p:nvSpPr>
          <p:spPr>
            <a:xfrm>
              <a:off x="256070" y="-19"/>
              <a:ext cx="13769618" cy="1420368"/>
            </a:xfrm>
            <a:custGeom>
              <a:avLst/>
              <a:gdLst/>
              <a:ahLst/>
              <a:cxnLst/>
              <a:rect l="l" t="t" r="r" b="b"/>
              <a:pathLst>
                <a:path w="24384000" h="1420368">
                  <a:moveTo>
                    <a:pt x="0" y="0"/>
                  </a:moveTo>
                  <a:lnTo>
                    <a:pt x="24384000" y="0"/>
                  </a:lnTo>
                  <a:lnTo>
                    <a:pt x="24384000" y="1420368"/>
                  </a:lnTo>
                  <a:lnTo>
                    <a:pt x="0" y="1420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58" t="2" r="-139948" b="-214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EF0370D4-EF5F-0658-BAE1-C8AAB0CBBD6E}"/>
              </a:ext>
            </a:extLst>
          </p:cNvPr>
          <p:cNvSpPr txBox="1"/>
          <p:nvPr/>
        </p:nvSpPr>
        <p:spPr>
          <a:xfrm>
            <a:off x="13258800" y="9507642"/>
            <a:ext cx="4775544" cy="56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  <a:spcBef>
                <a:spcPct val="0"/>
              </a:spcBef>
            </a:pPr>
            <a:r>
              <a:rPr lang="en-US" sz="2951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IEEE SPACE CONFERENCE 2025 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578B3309-6CCD-B02B-8361-5224411A6388}"/>
              </a:ext>
            </a:extLst>
          </p:cNvPr>
          <p:cNvGrpSpPr/>
          <p:nvPr/>
        </p:nvGrpSpPr>
        <p:grpSpPr>
          <a:xfrm>
            <a:off x="15174936" y="-3"/>
            <a:ext cx="3065439" cy="3065439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2C20B5D-A21A-F34A-FF82-F04C5EDE40C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EA842FB-C5B9-B427-44F4-EC07470E7E5D}"/>
              </a:ext>
            </a:extLst>
          </p:cNvPr>
          <p:cNvSpPr txBox="1"/>
          <p:nvPr/>
        </p:nvSpPr>
        <p:spPr>
          <a:xfrm>
            <a:off x="381000" y="800100"/>
            <a:ext cx="1508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Arial Black" panose="020B0A04020102020204" pitchFamily="34" charset="0"/>
              </a:rPr>
              <a:t>Simulation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9C93E9-4476-8530-799B-D858453E3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2256472"/>
            <a:ext cx="11049000" cy="41227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1B3496-3323-BD65-CDB4-E3E749465777}"/>
              </a:ext>
            </a:extLst>
          </p:cNvPr>
          <p:cNvSpPr txBox="1"/>
          <p:nvPr/>
        </p:nvSpPr>
        <p:spPr>
          <a:xfrm>
            <a:off x="4557486" y="6896100"/>
            <a:ext cx="6201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5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Illustration of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collision-free trajectory of chaser satellite using D-APF</a:t>
            </a:r>
          </a:p>
        </p:txBody>
      </p:sp>
    </p:spTree>
    <p:extLst>
      <p:ext uri="{BB962C8B-B14F-4D97-AF65-F5344CB8AC3E}">
        <p14:creationId xmlns:p14="http://schemas.microsoft.com/office/powerpoint/2010/main" val="730394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A7702-CA0E-0883-FE78-ED299EAA6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A49173C-B995-9AEC-DDF6-C85867CB8A5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8182381"/>
            <a:ext cx="18288000" cy="1886450"/>
            <a:chOff x="256070" y="-19"/>
            <a:chExt cx="13769618" cy="142036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74FB73B-24C1-2D6A-21E0-7BAB0918754E}"/>
                </a:ext>
              </a:extLst>
            </p:cNvPr>
            <p:cNvSpPr/>
            <p:nvPr/>
          </p:nvSpPr>
          <p:spPr>
            <a:xfrm>
              <a:off x="256070" y="-19"/>
              <a:ext cx="13769618" cy="1420368"/>
            </a:xfrm>
            <a:custGeom>
              <a:avLst/>
              <a:gdLst/>
              <a:ahLst/>
              <a:cxnLst/>
              <a:rect l="l" t="t" r="r" b="b"/>
              <a:pathLst>
                <a:path w="24384000" h="1420368">
                  <a:moveTo>
                    <a:pt x="0" y="0"/>
                  </a:moveTo>
                  <a:lnTo>
                    <a:pt x="24384000" y="0"/>
                  </a:lnTo>
                  <a:lnTo>
                    <a:pt x="24384000" y="1420368"/>
                  </a:lnTo>
                  <a:lnTo>
                    <a:pt x="0" y="1420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58" t="2" r="-139948" b="-214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31C670FD-8F43-3E98-9D6A-0DBADCB04324}"/>
              </a:ext>
            </a:extLst>
          </p:cNvPr>
          <p:cNvSpPr txBox="1"/>
          <p:nvPr/>
        </p:nvSpPr>
        <p:spPr>
          <a:xfrm>
            <a:off x="13258800" y="9507642"/>
            <a:ext cx="4775544" cy="56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  <a:spcBef>
                <a:spcPct val="0"/>
              </a:spcBef>
            </a:pPr>
            <a:r>
              <a:rPr lang="en-US" sz="2951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IEEE SPACE CONFERENCE 2025 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575C9107-D6CC-7D94-03F8-52E8E983667A}"/>
              </a:ext>
            </a:extLst>
          </p:cNvPr>
          <p:cNvGrpSpPr/>
          <p:nvPr/>
        </p:nvGrpSpPr>
        <p:grpSpPr>
          <a:xfrm>
            <a:off x="15174936" y="-3"/>
            <a:ext cx="3065439" cy="3065439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CE8211C-400A-C129-00B4-44ADD755580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7301C1A-C405-B3D3-55AF-0ACD1517E346}"/>
              </a:ext>
            </a:extLst>
          </p:cNvPr>
          <p:cNvSpPr txBox="1"/>
          <p:nvPr/>
        </p:nvSpPr>
        <p:spPr>
          <a:xfrm>
            <a:off x="381000" y="800100"/>
            <a:ext cx="1508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Arial Black" panose="020B0A04020102020204" pitchFamily="34" charset="0"/>
              </a:rPr>
              <a:t>Simulation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ED0B0F-6FF2-1316-94AA-C495CF53D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866900"/>
            <a:ext cx="14630400" cy="4495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2DAAE8-0511-577D-3BBE-0F721B42B210}"/>
              </a:ext>
            </a:extLst>
          </p:cNvPr>
          <p:cNvSpPr txBox="1"/>
          <p:nvPr/>
        </p:nvSpPr>
        <p:spPr>
          <a:xfrm>
            <a:off x="3657600" y="70485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6  Plot of Configuration Tracking error (a) Relative Position (left) (b) Attitude tracking error (right)</a:t>
            </a:r>
          </a:p>
        </p:txBody>
      </p:sp>
    </p:spTree>
    <p:extLst>
      <p:ext uri="{BB962C8B-B14F-4D97-AF65-F5344CB8AC3E}">
        <p14:creationId xmlns:p14="http://schemas.microsoft.com/office/powerpoint/2010/main" val="1070845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82B20-6394-F48C-1FD9-56BAFC8A6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C6C6B6D-607C-E6EB-3DFF-06FC2AC9988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8182381"/>
            <a:ext cx="18288000" cy="1886450"/>
            <a:chOff x="256070" y="-19"/>
            <a:chExt cx="13769618" cy="142036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157AC38-F018-CDA7-15D8-C86ADAA60763}"/>
                </a:ext>
              </a:extLst>
            </p:cNvPr>
            <p:cNvSpPr/>
            <p:nvPr/>
          </p:nvSpPr>
          <p:spPr>
            <a:xfrm>
              <a:off x="256070" y="-19"/>
              <a:ext cx="13769618" cy="1420368"/>
            </a:xfrm>
            <a:custGeom>
              <a:avLst/>
              <a:gdLst/>
              <a:ahLst/>
              <a:cxnLst/>
              <a:rect l="l" t="t" r="r" b="b"/>
              <a:pathLst>
                <a:path w="24384000" h="1420368">
                  <a:moveTo>
                    <a:pt x="0" y="0"/>
                  </a:moveTo>
                  <a:lnTo>
                    <a:pt x="24384000" y="0"/>
                  </a:lnTo>
                  <a:lnTo>
                    <a:pt x="24384000" y="1420368"/>
                  </a:lnTo>
                  <a:lnTo>
                    <a:pt x="0" y="1420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58" t="2" r="-139948" b="-214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9F84E376-27BA-CE09-4F84-A497E72DFD33}"/>
              </a:ext>
            </a:extLst>
          </p:cNvPr>
          <p:cNvSpPr txBox="1"/>
          <p:nvPr/>
        </p:nvSpPr>
        <p:spPr>
          <a:xfrm>
            <a:off x="13258800" y="9507642"/>
            <a:ext cx="4775544" cy="56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  <a:spcBef>
                <a:spcPct val="0"/>
              </a:spcBef>
            </a:pPr>
            <a:r>
              <a:rPr lang="en-US" sz="2951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IEEE SPACE CONFERENCE 2025 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5E2D91F-C0C8-00B3-71FE-F4323CF57BD4}"/>
              </a:ext>
            </a:extLst>
          </p:cNvPr>
          <p:cNvGrpSpPr/>
          <p:nvPr/>
        </p:nvGrpSpPr>
        <p:grpSpPr>
          <a:xfrm>
            <a:off x="15174936" y="-3"/>
            <a:ext cx="3065439" cy="3065439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BB7CA22-C975-1650-AE3F-06AFE3C5FBB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48309D7-26DD-0046-CBA0-E92A77281497}"/>
              </a:ext>
            </a:extLst>
          </p:cNvPr>
          <p:cNvSpPr txBox="1"/>
          <p:nvPr/>
        </p:nvSpPr>
        <p:spPr>
          <a:xfrm>
            <a:off x="381000" y="800100"/>
            <a:ext cx="1508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Arial Black" panose="020B0A04020102020204" pitchFamily="34" charset="0"/>
              </a:rPr>
              <a:t>Results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38B85B-956D-AA05-E75F-13FAF4BDA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750802"/>
            <a:ext cx="14173200" cy="46099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07C75B-B698-AA8C-5866-7C01B002A361}"/>
              </a:ext>
            </a:extLst>
          </p:cNvPr>
          <p:cNvSpPr txBox="1"/>
          <p:nvPr/>
        </p:nvSpPr>
        <p:spPr>
          <a:xfrm>
            <a:off x="4263571" y="6886864"/>
            <a:ext cx="854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7  Plot of Relative Velocity error (a) Translational (left) (b) Rotational (right)</a:t>
            </a:r>
          </a:p>
        </p:txBody>
      </p:sp>
    </p:spTree>
    <p:extLst>
      <p:ext uri="{BB962C8B-B14F-4D97-AF65-F5344CB8AC3E}">
        <p14:creationId xmlns:p14="http://schemas.microsoft.com/office/powerpoint/2010/main" val="555795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D2ECB-41A5-4D0F-829A-5815C0E95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2B30B56-8AB6-82CE-AC7D-D159AE46AA85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8182381"/>
            <a:ext cx="18288000" cy="1886450"/>
            <a:chOff x="256070" y="-19"/>
            <a:chExt cx="13769618" cy="142036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FE6AD79-B319-A583-9391-1DAB0333F4AD}"/>
                </a:ext>
              </a:extLst>
            </p:cNvPr>
            <p:cNvSpPr/>
            <p:nvPr/>
          </p:nvSpPr>
          <p:spPr>
            <a:xfrm>
              <a:off x="256070" y="-19"/>
              <a:ext cx="13769618" cy="1420368"/>
            </a:xfrm>
            <a:custGeom>
              <a:avLst/>
              <a:gdLst/>
              <a:ahLst/>
              <a:cxnLst/>
              <a:rect l="l" t="t" r="r" b="b"/>
              <a:pathLst>
                <a:path w="24384000" h="1420368">
                  <a:moveTo>
                    <a:pt x="0" y="0"/>
                  </a:moveTo>
                  <a:lnTo>
                    <a:pt x="24384000" y="0"/>
                  </a:lnTo>
                  <a:lnTo>
                    <a:pt x="24384000" y="1420368"/>
                  </a:lnTo>
                  <a:lnTo>
                    <a:pt x="0" y="1420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58" t="2" r="-139948" b="-214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A7E33944-2756-FE90-233E-503A17D8699E}"/>
              </a:ext>
            </a:extLst>
          </p:cNvPr>
          <p:cNvSpPr txBox="1"/>
          <p:nvPr/>
        </p:nvSpPr>
        <p:spPr>
          <a:xfrm>
            <a:off x="13258800" y="9507642"/>
            <a:ext cx="4775544" cy="56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  <a:spcBef>
                <a:spcPct val="0"/>
              </a:spcBef>
            </a:pPr>
            <a:r>
              <a:rPr lang="en-US" sz="2951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IEEE SPACE CONFERENCE 2025 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FFC37437-A833-4AD9-028A-BD6DFC39C9C1}"/>
              </a:ext>
            </a:extLst>
          </p:cNvPr>
          <p:cNvGrpSpPr/>
          <p:nvPr/>
        </p:nvGrpSpPr>
        <p:grpSpPr>
          <a:xfrm>
            <a:off x="15174936" y="-3"/>
            <a:ext cx="3065439" cy="3065439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2C19E87-6803-F7D2-10DE-77F736321F9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AAEBACF-0F0A-8F14-AF19-7F8AA2A40011}"/>
              </a:ext>
            </a:extLst>
          </p:cNvPr>
          <p:cNvSpPr txBox="1"/>
          <p:nvPr/>
        </p:nvSpPr>
        <p:spPr>
          <a:xfrm>
            <a:off x="381000" y="800100"/>
            <a:ext cx="1508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Arial Black" panose="020B0A04020102020204" pitchFamily="34" charset="0"/>
              </a:rPr>
              <a:t>Simulation Results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5F99C4-A49E-DCE3-0D83-9D0BB6252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059462"/>
            <a:ext cx="14097000" cy="43794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15223B-E359-9DF0-8E42-BF446C13CC81}"/>
              </a:ext>
            </a:extLst>
          </p:cNvPr>
          <p:cNvSpPr txBox="1"/>
          <p:nvPr/>
        </p:nvSpPr>
        <p:spPr>
          <a:xfrm>
            <a:off x="4720772" y="6667210"/>
            <a:ext cx="854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8  Plot of Control Input (a) Control Force (left) (b) Control Moment (right)</a:t>
            </a:r>
          </a:p>
        </p:txBody>
      </p:sp>
    </p:spTree>
    <p:extLst>
      <p:ext uri="{BB962C8B-B14F-4D97-AF65-F5344CB8AC3E}">
        <p14:creationId xmlns:p14="http://schemas.microsoft.com/office/powerpoint/2010/main" val="2792968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10C36-9B6F-1D14-B77A-93DBD1E7E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D549585-6008-57ED-F76F-6C578EAC24A6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8182381"/>
            <a:ext cx="18288000" cy="1886450"/>
            <a:chOff x="256070" y="-19"/>
            <a:chExt cx="13769618" cy="142036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643BA94-0346-C99E-0B8B-542BB15BF04A}"/>
                </a:ext>
              </a:extLst>
            </p:cNvPr>
            <p:cNvSpPr/>
            <p:nvPr/>
          </p:nvSpPr>
          <p:spPr>
            <a:xfrm>
              <a:off x="256070" y="-19"/>
              <a:ext cx="13769618" cy="1420368"/>
            </a:xfrm>
            <a:custGeom>
              <a:avLst/>
              <a:gdLst/>
              <a:ahLst/>
              <a:cxnLst/>
              <a:rect l="l" t="t" r="r" b="b"/>
              <a:pathLst>
                <a:path w="24384000" h="1420368">
                  <a:moveTo>
                    <a:pt x="0" y="0"/>
                  </a:moveTo>
                  <a:lnTo>
                    <a:pt x="24384000" y="0"/>
                  </a:lnTo>
                  <a:lnTo>
                    <a:pt x="24384000" y="1420368"/>
                  </a:lnTo>
                  <a:lnTo>
                    <a:pt x="0" y="1420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58" t="2" r="-139948" b="-214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DE4329A7-0816-9593-CDB6-76CA3138DC3B}"/>
              </a:ext>
            </a:extLst>
          </p:cNvPr>
          <p:cNvSpPr txBox="1"/>
          <p:nvPr/>
        </p:nvSpPr>
        <p:spPr>
          <a:xfrm>
            <a:off x="13258800" y="9507642"/>
            <a:ext cx="4775544" cy="56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  <a:spcBef>
                <a:spcPct val="0"/>
              </a:spcBef>
            </a:pPr>
            <a:r>
              <a:rPr lang="en-US" sz="2951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IEEE SPACE CONFERENCE 2025 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DA9E5923-B704-9612-F624-94B3C7BD90C0}"/>
              </a:ext>
            </a:extLst>
          </p:cNvPr>
          <p:cNvGrpSpPr/>
          <p:nvPr/>
        </p:nvGrpSpPr>
        <p:grpSpPr>
          <a:xfrm>
            <a:off x="15174936" y="-3"/>
            <a:ext cx="3065439" cy="3065439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10CE63B-9120-657B-56E3-A2EB9FC5AC4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701E767-3B91-6B79-A5F3-5192485334B7}"/>
              </a:ext>
            </a:extLst>
          </p:cNvPr>
          <p:cNvSpPr txBox="1"/>
          <p:nvPr/>
        </p:nvSpPr>
        <p:spPr>
          <a:xfrm>
            <a:off x="990600" y="4390697"/>
            <a:ext cx="1508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88733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8182381"/>
            <a:ext cx="18288000" cy="1886450"/>
            <a:chOff x="256070" y="-19"/>
            <a:chExt cx="13769618" cy="1420368"/>
          </a:xfrm>
        </p:grpSpPr>
        <p:sp>
          <p:nvSpPr>
            <p:cNvPr id="3" name="Freeform 3"/>
            <p:cNvSpPr/>
            <p:nvPr/>
          </p:nvSpPr>
          <p:spPr>
            <a:xfrm>
              <a:off x="256070" y="-19"/>
              <a:ext cx="13769618" cy="1420368"/>
            </a:xfrm>
            <a:custGeom>
              <a:avLst/>
              <a:gdLst/>
              <a:ahLst/>
              <a:cxnLst/>
              <a:rect l="l" t="t" r="r" b="b"/>
              <a:pathLst>
                <a:path w="24384000" h="1420368">
                  <a:moveTo>
                    <a:pt x="0" y="0"/>
                  </a:moveTo>
                  <a:lnTo>
                    <a:pt x="24384000" y="0"/>
                  </a:lnTo>
                  <a:lnTo>
                    <a:pt x="24384000" y="1420368"/>
                  </a:lnTo>
                  <a:lnTo>
                    <a:pt x="0" y="1420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58" t="2" r="-139948" b="-214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3258800" y="9507642"/>
            <a:ext cx="4775544" cy="56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  <a:spcBef>
                <a:spcPct val="0"/>
              </a:spcBef>
            </a:pPr>
            <a:r>
              <a:rPr lang="en-US" sz="2951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IEEE SPACE CONFERENCE 2025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174936" y="-3"/>
            <a:ext cx="3065439" cy="306543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D788BBD-E54F-D8A4-5ADB-A6837B185F53}"/>
              </a:ext>
            </a:extLst>
          </p:cNvPr>
          <p:cNvSpPr txBox="1"/>
          <p:nvPr/>
        </p:nvSpPr>
        <p:spPr>
          <a:xfrm>
            <a:off x="7315200" y="800100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latin typeface="Arial Black" panose="020B0A04020102020204" pitchFamily="34" charset="0"/>
              </a:rPr>
              <a:t>Contents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2DD17-1EA2-188E-5000-D9A0106D2134}"/>
              </a:ext>
            </a:extLst>
          </p:cNvPr>
          <p:cNvSpPr txBox="1"/>
          <p:nvPr/>
        </p:nvSpPr>
        <p:spPr>
          <a:xfrm>
            <a:off x="838200" y="2490329"/>
            <a:ext cx="7305205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Rigid Body Dynamic Model of Target Satellite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Rigid Body Dynamic Model of Chaser Satellite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Kinematics and Dynamics of Satellite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Discrete-Artificial Potential Field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of Fixed-Time Sliding Mode Controller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Discussions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9"/>
    </mc:Choice>
    <mc:Fallback>
      <p:transition spd="slow" advTm="91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B3E5A99-3BA2-E7DB-4421-45FF3C399BC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8182381"/>
            <a:ext cx="18288000" cy="1886450"/>
            <a:chOff x="256070" y="-19"/>
            <a:chExt cx="13769618" cy="142036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71019E3-F749-37C8-0DD9-749C26611E0B}"/>
                </a:ext>
              </a:extLst>
            </p:cNvPr>
            <p:cNvSpPr/>
            <p:nvPr/>
          </p:nvSpPr>
          <p:spPr>
            <a:xfrm>
              <a:off x="256070" y="-19"/>
              <a:ext cx="13769618" cy="1420368"/>
            </a:xfrm>
            <a:custGeom>
              <a:avLst/>
              <a:gdLst/>
              <a:ahLst/>
              <a:cxnLst/>
              <a:rect l="l" t="t" r="r" b="b"/>
              <a:pathLst>
                <a:path w="24384000" h="1420368">
                  <a:moveTo>
                    <a:pt x="0" y="0"/>
                  </a:moveTo>
                  <a:lnTo>
                    <a:pt x="24384000" y="0"/>
                  </a:lnTo>
                  <a:lnTo>
                    <a:pt x="24384000" y="1420368"/>
                  </a:lnTo>
                  <a:lnTo>
                    <a:pt x="0" y="1420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58" t="2" r="-139948" b="-214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F333F00D-6758-0234-DE9E-6962E6243B32}"/>
              </a:ext>
            </a:extLst>
          </p:cNvPr>
          <p:cNvSpPr txBox="1"/>
          <p:nvPr/>
        </p:nvSpPr>
        <p:spPr>
          <a:xfrm>
            <a:off x="13258800" y="9507642"/>
            <a:ext cx="4775544" cy="56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  <a:spcBef>
                <a:spcPct val="0"/>
              </a:spcBef>
            </a:pPr>
            <a:r>
              <a:rPr lang="en-US" sz="2951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IEEE SPACE CONFERENCE 2025 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5418B294-E50F-4170-9DBC-A9168BB63A8D}"/>
              </a:ext>
            </a:extLst>
          </p:cNvPr>
          <p:cNvGrpSpPr/>
          <p:nvPr/>
        </p:nvGrpSpPr>
        <p:grpSpPr>
          <a:xfrm>
            <a:off x="15174936" y="-3"/>
            <a:ext cx="3065439" cy="3065439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F8A4BE1-AA0B-2B98-6AC3-130F2929705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B7EA8FB-A84D-AAAE-77EF-D110B4048E34}"/>
              </a:ext>
            </a:extLst>
          </p:cNvPr>
          <p:cNvSpPr txBox="1"/>
          <p:nvPr/>
        </p:nvSpPr>
        <p:spPr>
          <a:xfrm>
            <a:off x="508000" y="465068"/>
            <a:ext cx="15392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rial Black" panose="020B0A04020102020204" pitchFamily="34" charset="0"/>
              </a:rPr>
              <a:t>Rigid Body Dynamic Model of Target Satellite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AB156-9499-2AA6-91B8-AAF469FA6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1" y="2400300"/>
            <a:ext cx="5029200" cy="4414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1257CB-6853-2157-65C9-5C122FEC949B}"/>
              </a:ext>
            </a:extLst>
          </p:cNvPr>
          <p:cNvSpPr txBox="1"/>
          <p:nvPr/>
        </p:nvSpPr>
        <p:spPr>
          <a:xfrm>
            <a:off x="13554143" y="6780379"/>
            <a:ext cx="4480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  Rendezvous and Docking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maneuver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chaser satellite with the target satellite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1A6C6F7-7BF1-F95F-E0CB-1DA8BC11E556}"/>
                  </a:ext>
                </a:extLst>
              </p:cNvPr>
              <p:cNvSpPr/>
              <p:nvPr/>
            </p:nvSpPr>
            <p:spPr>
              <a:xfrm>
                <a:off x="452300" y="1450864"/>
                <a:ext cx="15163800" cy="8426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2222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position, velocity and angular velocity of the target satellite in ECI frame is represented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2222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222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222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𝒊𝒕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222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represents the rotation matrix of target satellite </a:t>
                </a:r>
                <a:r>
                  <a:rPr lang="en-US" sz="2400" dirty="0" err="1">
                    <a:solidFill>
                      <a:srgbClr val="2222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wrt</a:t>
                </a:r>
                <a:r>
                  <a:rPr lang="en-US" sz="2400" dirty="0">
                    <a:solidFill>
                      <a:srgbClr val="2222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ECI frame.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1A6C6F7-7BF1-F95F-E0CB-1DA8BC11E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00" y="1450864"/>
                <a:ext cx="15163800" cy="842603"/>
              </a:xfrm>
              <a:prstGeom prst="rect">
                <a:avLst/>
              </a:prstGeom>
              <a:blipFill>
                <a:blip r:embed="rId5"/>
                <a:stretch>
                  <a:fillRect l="-603" t="-4348" b="-159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277CFF12-289A-5263-E1A1-7295940976CB}"/>
              </a:ext>
            </a:extLst>
          </p:cNvPr>
          <p:cNvSpPr/>
          <p:nvPr/>
        </p:nvSpPr>
        <p:spPr>
          <a:xfrm>
            <a:off x="452300" y="2537614"/>
            <a:ext cx="14367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configuration of the target satellite on SE(3) manifold can be represented as 4×4 matrix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2D207B7-F21A-6D7D-61DE-DD1D80A791E6}"/>
                  </a:ext>
                </a:extLst>
              </p:cNvPr>
              <p:cNvSpPr/>
              <p:nvPr/>
            </p:nvSpPr>
            <p:spPr>
              <a:xfrm>
                <a:off x="2133600" y="3446763"/>
                <a:ext cx="3750501" cy="777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𝑖𝑡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1×3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mr>
                    </m:m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ϵ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𝑆𝐸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(3)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IN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2D207B7-F21A-6D7D-61DE-DD1D80A791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446763"/>
                <a:ext cx="3750501" cy="7779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EDF6D03-D9FD-BAE9-CBA2-4F5A97D39500}"/>
              </a:ext>
            </a:extLst>
          </p:cNvPr>
          <p:cNvSpPr txBox="1"/>
          <p:nvPr/>
        </p:nvSpPr>
        <p:spPr>
          <a:xfrm>
            <a:off x="9982200" y="3571687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  <a:latin typeface="+mj-lt"/>
              </a:rPr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00983B1-D670-6075-E1C5-42C24C37201B}"/>
                  </a:ext>
                </a:extLst>
              </p:cNvPr>
              <p:cNvSpPr/>
              <p:nvPr/>
            </p:nvSpPr>
            <p:spPr>
              <a:xfrm>
                <a:off x="508000" y="4605761"/>
                <a:ext cx="13067914" cy="1208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unified velocity vector of the angular velocity and translational velocity of the target satellite can be represented by </a:t>
                </a: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  <m:e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e>
                          <m:sSup>
                            <m:sSup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I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400">
                                                    <a:latin typeface="Cambria Math" panose="02040503050406030204" pitchFamily="18" charset="0"/>
                                                  </a:rPr>
                                                  <m:t>Ω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  <m:t>𝑡𝑏</m:t>
                                            </m:r>
                                          </m:sub>
                                        </m:sSub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  <m:t> ,</m:t>
                                        </m:r>
                                        <m:sSub>
                                          <m:sSubPr>
                                            <m:ctrlP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I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/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</m:m>
                    <m:r>
                      <a:rPr lang="en-IN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ϵ</m:t>
                    </m:r>
                    <m:r>
                      <a:rPr lang="en-IN" sz="24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00983B1-D670-6075-E1C5-42C24C372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4605761"/>
                <a:ext cx="13067914" cy="1208344"/>
              </a:xfrm>
              <a:prstGeom prst="rect">
                <a:avLst/>
              </a:prstGeom>
              <a:blipFill>
                <a:blip r:embed="rId7"/>
                <a:stretch>
                  <a:fillRect l="-700" t="-4040" r="-7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A67D140-0118-69ED-EECB-EEF1B045ED34}"/>
                  </a:ext>
                </a:extLst>
              </p:cNvPr>
              <p:cNvSpPr/>
              <p:nvPr/>
            </p:nvSpPr>
            <p:spPr>
              <a:xfrm>
                <a:off x="508000" y="6780379"/>
                <a:ext cx="11829921" cy="616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-215900" algn="just">
                  <a:lnSpc>
                    <a:spcPct val="150000"/>
                  </a:lnSpc>
                  <a:spcBef>
                    <a:spcPts val="5100"/>
                  </a:spcBef>
                </a:pPr>
                <a:r>
                  <a:rPr lang="en-I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kinematics of the target satellite can be represented as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I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𝑮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</m:e>
                        <m:e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I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∨</m:t>
                              </m:r>
                            </m:sup>
                          </m:sSubSup>
                        </m:e>
                      </m:mr>
                    </m:m>
                  </m:oMath>
                </a14:m>
                <a:r>
                  <a:rPr lang="en-IN" sz="2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IN" sz="2400" b="1" dirty="0">
                    <a:solidFill>
                      <a:srgbClr val="0000FF"/>
                    </a:solidFill>
                  </a:rPr>
                  <a:t>(2)</a:t>
                </a:r>
                <a:endParaRPr lang="en-IN" sz="24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A67D140-0118-69ED-EECB-EEF1B045E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6780379"/>
                <a:ext cx="11829921" cy="616515"/>
              </a:xfrm>
              <a:prstGeom prst="rect">
                <a:avLst/>
              </a:prstGeom>
              <a:blipFill>
                <a:blip r:embed="rId8"/>
                <a:stretch>
                  <a:fillRect l="-773" b="-207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70DFFA-A255-ACEF-5C54-55ABB0D72343}"/>
                  </a:ext>
                </a:extLst>
              </p:cNvPr>
              <p:cNvSpPr txBox="1"/>
              <p:nvPr/>
            </p:nvSpPr>
            <p:spPr>
              <a:xfrm>
                <a:off x="508000" y="7739296"/>
                <a:ext cx="7533088" cy="48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  <m:r>
                          <a:rPr lang="en-I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</m:sub>
                      <m:sup>
                        <m: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∨</m:t>
                        </m:r>
                      </m:sup>
                    </m:sSubSup>
                  </m:oMath>
                </a14:m>
                <a:r>
                  <a:rPr lang="en-I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exponential mapping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  <m:r>
                          <a:rPr lang="en-I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</m:sub>
                    </m:sSub>
                    <m:r>
                      <a:rPr lang="en-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: </m:t>
                    </m:r>
                    <m:sSup>
                      <m:sSupPr>
                        <m:ctrlP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6</m:t>
                        </m:r>
                      </m:sup>
                    </m:sSup>
                    <m:r>
                      <a:rPr lang="en-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→</m:t>
                    </m:r>
                    <m:r>
                      <a:rPr lang="en-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𝑠𝑒</m:t>
                    </m:r>
                    <m:r>
                      <a:rPr lang="en-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(3)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570DFFA-A255-ACEF-5C54-55ABB0D72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7739296"/>
                <a:ext cx="7533088" cy="482824"/>
              </a:xfrm>
              <a:prstGeom prst="rect">
                <a:avLst/>
              </a:prstGeom>
              <a:blipFill>
                <a:blip r:embed="rId9"/>
                <a:stretch>
                  <a:fillRect l="-1214" t="-7595" b="-265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844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97"/>
    </mc:Choice>
    <mc:Fallback>
      <p:transition spd="slow" advTm="1889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0AF2D-5BCB-6966-55D7-D1B2E71F6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FE28E9A-B8B2-A629-8AD5-7093F9CBC1B1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8182381"/>
            <a:ext cx="18288000" cy="1886450"/>
            <a:chOff x="256070" y="-19"/>
            <a:chExt cx="13769618" cy="142036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B6A277A-4C34-62B5-6509-3DEBB111213D}"/>
                </a:ext>
              </a:extLst>
            </p:cNvPr>
            <p:cNvSpPr/>
            <p:nvPr/>
          </p:nvSpPr>
          <p:spPr>
            <a:xfrm>
              <a:off x="256070" y="-19"/>
              <a:ext cx="13769618" cy="1420368"/>
            </a:xfrm>
            <a:custGeom>
              <a:avLst/>
              <a:gdLst/>
              <a:ahLst/>
              <a:cxnLst/>
              <a:rect l="l" t="t" r="r" b="b"/>
              <a:pathLst>
                <a:path w="24384000" h="1420368">
                  <a:moveTo>
                    <a:pt x="0" y="0"/>
                  </a:moveTo>
                  <a:lnTo>
                    <a:pt x="24384000" y="0"/>
                  </a:lnTo>
                  <a:lnTo>
                    <a:pt x="24384000" y="1420368"/>
                  </a:lnTo>
                  <a:lnTo>
                    <a:pt x="0" y="1420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58" t="2" r="-139948" b="-214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4D6396BC-33A1-AF41-56D3-823622A5D541}"/>
              </a:ext>
            </a:extLst>
          </p:cNvPr>
          <p:cNvSpPr txBox="1"/>
          <p:nvPr/>
        </p:nvSpPr>
        <p:spPr>
          <a:xfrm>
            <a:off x="13258800" y="9507642"/>
            <a:ext cx="4775544" cy="56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  <a:spcBef>
                <a:spcPct val="0"/>
              </a:spcBef>
            </a:pPr>
            <a:r>
              <a:rPr lang="en-US" sz="2951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IEEE SPACE CONFERENCE 2025 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337E90B6-A1DB-D3A5-0FEA-69D754AE3034}"/>
              </a:ext>
            </a:extLst>
          </p:cNvPr>
          <p:cNvGrpSpPr/>
          <p:nvPr/>
        </p:nvGrpSpPr>
        <p:grpSpPr>
          <a:xfrm>
            <a:off x="15174936" y="-3"/>
            <a:ext cx="3065439" cy="3065439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3FA9406-E806-50E3-38FA-789DFCA59D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326FA29-AA79-F202-7C8D-797FD50744D9}"/>
              </a:ext>
            </a:extLst>
          </p:cNvPr>
          <p:cNvSpPr txBox="1"/>
          <p:nvPr/>
        </p:nvSpPr>
        <p:spPr>
          <a:xfrm>
            <a:off x="583426" y="581026"/>
            <a:ext cx="15392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rial Black" panose="020B0A04020102020204" pitchFamily="34" charset="0"/>
              </a:rPr>
              <a:t>Rigid Body Dynamic Model of Target Satellite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4015E0-5A7A-4722-3198-F7A98C3EF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1" y="2400300"/>
            <a:ext cx="5029200" cy="4414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84C899-2685-35A8-E6BA-9A609AC0AEBE}"/>
              </a:ext>
            </a:extLst>
          </p:cNvPr>
          <p:cNvSpPr txBox="1"/>
          <p:nvPr/>
        </p:nvSpPr>
        <p:spPr>
          <a:xfrm>
            <a:off x="13554143" y="6780379"/>
            <a:ext cx="4480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  Rendezvous and Docking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maneuver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chaser satellite with the target satellite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A02D2A3-B503-6273-5242-384A898A671B}"/>
              </a:ext>
            </a:extLst>
          </p:cNvPr>
          <p:cNvGrpSpPr/>
          <p:nvPr/>
        </p:nvGrpSpPr>
        <p:grpSpPr>
          <a:xfrm>
            <a:off x="583426" y="1894391"/>
            <a:ext cx="13717956" cy="780214"/>
            <a:chOff x="220133" y="764016"/>
            <a:chExt cx="13717956" cy="78021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D060D1B-8FC7-DA97-F0DF-9E1630C0C708}"/>
                </a:ext>
              </a:extLst>
            </p:cNvPr>
            <p:cNvSpPr/>
            <p:nvPr/>
          </p:nvSpPr>
          <p:spPr>
            <a:xfrm>
              <a:off x="220133" y="924018"/>
              <a:ext cx="1131993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215900" algn="just">
                <a:spcBef>
                  <a:spcPts val="5100"/>
                </a:spcBef>
                <a:spcAft>
                  <a:spcPts val="0"/>
                </a:spcAft>
              </a:pPr>
              <a:r>
                <a:rPr lang="en-IN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Let the unified matrix of mass and inertia of target satellite be represented as, </a:t>
              </a:r>
              <a:endParaRPr lang="en-IN" sz="24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01130F3-6BC4-F3EC-3B70-F16FEAB66A02}"/>
                    </a:ext>
                  </a:extLst>
                </p:cNvPr>
                <p:cNvSpPr/>
                <p:nvPr/>
              </p:nvSpPr>
              <p:spPr>
                <a:xfrm>
                  <a:off x="9771307" y="764016"/>
                  <a:ext cx="4166782" cy="7802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𝕀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/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b="1" i="1">
                                                <a:latin typeface="Cambria Math" panose="02040503050406030204" pitchFamily="18" charset="0"/>
                                              </a:rPr>
                                              <m:t>𝑱</m:t>
                                            </m:r>
                                          </m:e>
                                          <m:sub>
                                            <m: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I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b="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sub>
                                            <m:r>
                                              <a:rPr lang="en-IN" sz="2400" b="0" i="0">
                                                <a:latin typeface="Cambria Math" panose="02040503050406030204" pitchFamily="18" charset="0"/>
                                              </a:rPr>
                                              <m:t>3×3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b="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sub>
                                            <m:r>
                                              <a:rPr lang="en-IN" sz="2400" b="0" i="0">
                                                <a:latin typeface="Cambria Math" panose="02040503050406030204" pitchFamily="18" charset="0"/>
                                              </a:rPr>
                                              <m:t>3×3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b="1" i="1">
                                                <a:latin typeface="Cambria Math" panose="02040503050406030204" pitchFamily="18" charset="0"/>
                                              </a:rPr>
                                              <m:t>𝑰</m:t>
                                            </m:r>
                                          </m:e>
                                          <m:sub>
                                            <m:r>
                                              <a:rPr lang="en-IN" sz="2400" b="0" i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ϵ</m:t>
                        </m:r>
                        <m:r>
                          <a:rPr lang="en-IN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6×6</m:t>
                            </m:r>
                          </m:sup>
                        </m:sSup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01130F3-6BC4-F3EC-3B70-F16FEAB66A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1307" y="764016"/>
                  <a:ext cx="4166782" cy="7802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F4B2B3F-5DD0-3CCA-CE95-7D26395FAC68}"/>
              </a:ext>
            </a:extLst>
          </p:cNvPr>
          <p:cNvSpPr/>
          <p:nvPr/>
        </p:nvSpPr>
        <p:spPr>
          <a:xfrm>
            <a:off x="583426" y="3281473"/>
            <a:ext cx="11609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15900" algn="just">
              <a:spcBef>
                <a:spcPts val="5100"/>
              </a:spcBef>
              <a:spcAft>
                <a:spcPts val="0"/>
              </a:spcAft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coupled translational and rotational dynamics of the target satellite can be described using geometric mechanics as</a:t>
            </a: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16B416A-6D65-8B4E-04BA-CED54C805517}"/>
                  </a:ext>
                </a:extLst>
              </p:cNvPr>
              <p:cNvSpPr/>
              <p:nvPr/>
            </p:nvSpPr>
            <p:spPr>
              <a:xfrm>
                <a:off x="2376976" y="4655730"/>
                <a:ext cx="4768934" cy="634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sSubSup>
                            <m:sSub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I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𝑡𝑔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𝑡𝑑</m:t>
                              </m:r>
                            </m:sub>
                          </m:sSub>
                        </m:e>
                      </m:mr>
                    </m:m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IN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16B416A-6D65-8B4E-04BA-CED54C8055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976" y="4655730"/>
                <a:ext cx="4768934" cy="6340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A2DE7BF3-E151-FED3-C91A-F4698786D2CC}"/>
              </a:ext>
            </a:extLst>
          </p:cNvPr>
          <p:cNvSpPr txBox="1"/>
          <p:nvPr/>
        </p:nvSpPr>
        <p:spPr>
          <a:xfrm>
            <a:off x="9391857" y="4667711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  <a:latin typeface="+mj-lt"/>
              </a:rPr>
              <a:t>(3)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421F59-776B-5B79-B489-5247D3AF7350}"/>
              </a:ext>
            </a:extLst>
          </p:cNvPr>
          <p:cNvSpPr/>
          <p:nvPr/>
        </p:nvSpPr>
        <p:spPr>
          <a:xfrm>
            <a:off x="583426" y="6105787"/>
            <a:ext cx="936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where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4637DCA-7FED-0AF0-0BE8-226EE97433CF}"/>
                  </a:ext>
                </a:extLst>
              </p:cNvPr>
              <p:cNvSpPr/>
              <p:nvPr/>
            </p:nvSpPr>
            <p:spPr>
              <a:xfrm>
                <a:off x="558026" y="6580772"/>
                <a:ext cx="11590866" cy="8610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𝑡𝑔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𝑡𝑑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denotes the unified vector of gravitational force and gravity gradient torque, and the unified vector of external disturbance force and torque acting on the target satellite </a:t>
                </a:r>
                <a:endParaRPr lang="en-IN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4637DCA-7FED-0AF0-0BE8-226EE9743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26" y="6580772"/>
                <a:ext cx="11590866" cy="861070"/>
              </a:xfrm>
              <a:prstGeom prst="rect">
                <a:avLst/>
              </a:prstGeom>
              <a:blipFill>
                <a:blip r:embed="rId7"/>
                <a:stretch>
                  <a:fillRect l="-842" t="-5674" r="-789" b="-148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322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1"/>
    </mc:Choice>
    <mc:Fallback>
      <p:transition spd="slow" advTm="171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D90E8-F1C0-18A3-2898-8E823D705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D38567B-C15A-3E84-A8FC-C9D49E5AA31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8182381"/>
            <a:ext cx="18288000" cy="1886450"/>
            <a:chOff x="256070" y="-19"/>
            <a:chExt cx="13769618" cy="142036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79ADA67-8D73-9724-C88D-9948278A4D70}"/>
                </a:ext>
              </a:extLst>
            </p:cNvPr>
            <p:cNvSpPr/>
            <p:nvPr/>
          </p:nvSpPr>
          <p:spPr>
            <a:xfrm>
              <a:off x="256070" y="-19"/>
              <a:ext cx="13769618" cy="1420368"/>
            </a:xfrm>
            <a:custGeom>
              <a:avLst/>
              <a:gdLst/>
              <a:ahLst/>
              <a:cxnLst/>
              <a:rect l="l" t="t" r="r" b="b"/>
              <a:pathLst>
                <a:path w="24384000" h="1420368">
                  <a:moveTo>
                    <a:pt x="0" y="0"/>
                  </a:moveTo>
                  <a:lnTo>
                    <a:pt x="24384000" y="0"/>
                  </a:lnTo>
                  <a:lnTo>
                    <a:pt x="24384000" y="1420368"/>
                  </a:lnTo>
                  <a:lnTo>
                    <a:pt x="0" y="1420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58" t="2" r="-139948" b="-214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92856226-EE81-2CB6-4228-8F3CC060F247}"/>
              </a:ext>
            </a:extLst>
          </p:cNvPr>
          <p:cNvSpPr txBox="1"/>
          <p:nvPr/>
        </p:nvSpPr>
        <p:spPr>
          <a:xfrm>
            <a:off x="13258800" y="9507642"/>
            <a:ext cx="4775544" cy="56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  <a:spcBef>
                <a:spcPct val="0"/>
              </a:spcBef>
            </a:pPr>
            <a:r>
              <a:rPr lang="en-US" sz="2951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IEEE SPACE CONFERENCE 2025 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1F05DC69-DF00-2DE8-0F91-518B2F9A68D1}"/>
              </a:ext>
            </a:extLst>
          </p:cNvPr>
          <p:cNvGrpSpPr/>
          <p:nvPr/>
        </p:nvGrpSpPr>
        <p:grpSpPr>
          <a:xfrm>
            <a:off x="15174936" y="-3"/>
            <a:ext cx="3065439" cy="3065439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BE66D61-1F8A-D4DF-2C07-B9AD2446BF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A182864-7F3F-405E-244D-AC13413AA390}"/>
              </a:ext>
            </a:extLst>
          </p:cNvPr>
          <p:cNvSpPr txBox="1"/>
          <p:nvPr/>
        </p:nvSpPr>
        <p:spPr>
          <a:xfrm>
            <a:off x="495174" y="278862"/>
            <a:ext cx="15392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rial Black" panose="020B0A04020102020204" pitchFamily="34" charset="0"/>
              </a:rPr>
              <a:t>Rigid Body Dynamic Model of Chaser Satellite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5C8F8-BB3F-86B7-90D8-C1083C1B3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1" y="2400300"/>
            <a:ext cx="5029200" cy="4414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B5D7AB-F349-F591-BF2B-53A16B82CFEF}"/>
              </a:ext>
            </a:extLst>
          </p:cNvPr>
          <p:cNvSpPr txBox="1"/>
          <p:nvPr/>
        </p:nvSpPr>
        <p:spPr>
          <a:xfrm>
            <a:off x="13554143" y="6780379"/>
            <a:ext cx="4480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  Rendezvous and Docking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maneuver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chaser satellite with the target satellite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4EED6E-97CF-552E-4956-41EC2D214A7C}"/>
                  </a:ext>
                </a:extLst>
              </p:cNvPr>
              <p:cNvSpPr/>
              <p:nvPr/>
            </p:nvSpPr>
            <p:spPr>
              <a:xfrm>
                <a:off x="493486" y="1457881"/>
                <a:ext cx="15163800" cy="8426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2222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position, velocity and angular velocity of the chaser satellite in ECI frame is represented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2222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𝑐𝑏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222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</m:acc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𝑐𝑏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222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2222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represents the rotation matrix of chaser satellite </a:t>
                </a:r>
                <a:r>
                  <a:rPr lang="en-US" sz="2400" dirty="0" err="1">
                    <a:solidFill>
                      <a:srgbClr val="2222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wrt</a:t>
                </a:r>
                <a:r>
                  <a:rPr lang="en-US" sz="2400" dirty="0">
                    <a:solidFill>
                      <a:srgbClr val="22222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ECI frame.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4EED6E-97CF-552E-4956-41EC2D214A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6" y="1457881"/>
                <a:ext cx="15163800" cy="842603"/>
              </a:xfrm>
              <a:prstGeom prst="rect">
                <a:avLst/>
              </a:prstGeom>
              <a:blipFill>
                <a:blip r:embed="rId6"/>
                <a:stretch>
                  <a:fillRect l="-643" t="-4348" b="-159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9639BBA-8F25-FB9B-92EA-56E4C8BD404D}"/>
              </a:ext>
            </a:extLst>
          </p:cNvPr>
          <p:cNvSpPr/>
          <p:nvPr/>
        </p:nvSpPr>
        <p:spPr>
          <a:xfrm>
            <a:off x="486229" y="2512400"/>
            <a:ext cx="143670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configuration of the chaser satellite on SE(3) manifold can be represented as 4×4 matrix</a:t>
            </a:r>
            <a:r>
              <a:rPr lang="en-US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46CC262-99D2-178D-5947-ED2373EF4972}"/>
                  </a:ext>
                </a:extLst>
              </p:cNvPr>
              <p:cNvSpPr/>
              <p:nvPr/>
            </p:nvSpPr>
            <p:spPr>
              <a:xfrm>
                <a:off x="2209799" y="3548990"/>
                <a:ext cx="3881960" cy="7779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</m: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𝑹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𝑖𝑐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0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1×3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mr>
                    </m:m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ϵ</m:t>
                    </m:r>
                    <m:r>
                      <a:rPr 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𝑆𝐸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(3)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IN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46CC262-99D2-178D-5947-ED2373EF4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799" y="3548990"/>
                <a:ext cx="3881960" cy="7779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BE93F23-B95F-A483-663A-E53288114BF3}"/>
              </a:ext>
            </a:extLst>
          </p:cNvPr>
          <p:cNvSpPr txBox="1"/>
          <p:nvPr/>
        </p:nvSpPr>
        <p:spPr>
          <a:xfrm>
            <a:off x="10210800" y="3606701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  <a:latin typeface="+mj-lt"/>
              </a:rPr>
              <a:t>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D123425-2A96-ED70-C0E0-760E59B1B9A6}"/>
                  </a:ext>
                </a:extLst>
              </p:cNvPr>
              <p:cNvSpPr/>
              <p:nvPr/>
            </p:nvSpPr>
            <p:spPr>
              <a:xfrm>
                <a:off x="600942" y="5190811"/>
                <a:ext cx="13067914" cy="12083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unified velocity vector of the angular velocity and translational velocity of the chaser satellite can be represented by </a:t>
                </a: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𝑐𝑏</m:t>
                              </m:r>
                            </m:sub>
                          </m:sSub>
                        </m:e>
                        <m:e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  <m:e>
                          <m:sSup>
                            <m:sSup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I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400">
                                                    <a:latin typeface="Cambria Math" panose="02040503050406030204" pitchFamily="18" charset="0"/>
                                                  </a:rPr>
                                                  <m:t>Ω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I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  <m:t> ,</m:t>
                                        </m:r>
                                        <m:sSub>
                                          <m:sSubPr>
                                            <m:ctrlP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̃"/>
                                                <m:ctrlPr>
                                                  <a:rPr lang="en-IN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I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  <m: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/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mr>
                    </m:m>
                    <m:r>
                      <a:rPr lang="en-IN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ϵ</m:t>
                    </m:r>
                    <m:r>
                      <a:rPr lang="en-IN" sz="24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D123425-2A96-ED70-C0E0-760E59B1B9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42" y="5190811"/>
                <a:ext cx="13067914" cy="1208344"/>
              </a:xfrm>
              <a:prstGeom prst="rect">
                <a:avLst/>
              </a:prstGeom>
              <a:blipFill>
                <a:blip r:embed="rId8"/>
                <a:stretch>
                  <a:fillRect l="-747" t="-4040" r="-7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AB71E85-49A9-6CBD-EEF5-C6D564965A82}"/>
                  </a:ext>
                </a:extLst>
              </p:cNvPr>
              <p:cNvSpPr/>
              <p:nvPr/>
            </p:nvSpPr>
            <p:spPr>
              <a:xfrm>
                <a:off x="593684" y="6816664"/>
                <a:ext cx="11829921" cy="616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-215900" algn="just">
                  <a:lnSpc>
                    <a:spcPct val="150000"/>
                  </a:lnSpc>
                  <a:spcBef>
                    <a:spcPts val="5100"/>
                  </a:spcBef>
                </a:pPr>
                <a:r>
                  <a:rPr lang="en-I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kinematics of the chaser satellite can be represented as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I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𝑮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</m:e>
                        <m:e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̃"/>
                                  <m:ctrlPr>
                                    <a:rPr lang="en-I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𝑐𝑏</m:t>
                              </m:r>
                            </m:sub>
                            <m:sup>
                              <m: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∨</m:t>
                              </m:r>
                            </m:sup>
                          </m:sSubSup>
                        </m:e>
                      </m:mr>
                    </m:m>
                  </m:oMath>
                </a14:m>
                <a:r>
                  <a:rPr lang="en-IN" sz="2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IN" sz="2400" b="1" dirty="0">
                    <a:solidFill>
                      <a:srgbClr val="0000FF"/>
                    </a:solidFill>
                  </a:rPr>
                  <a:t>(5)</a:t>
                </a:r>
                <a:endParaRPr lang="en-IN" sz="240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AB71E85-49A9-6CBD-EEF5-C6D564965A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84" y="6816664"/>
                <a:ext cx="11829921" cy="616515"/>
              </a:xfrm>
              <a:prstGeom prst="rect">
                <a:avLst/>
              </a:prstGeom>
              <a:blipFill>
                <a:blip r:embed="rId9"/>
                <a:stretch>
                  <a:fillRect l="-773" b="-207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2398C7-F465-FBA3-B74A-238B933970F0}"/>
                  </a:ext>
                </a:extLst>
              </p:cNvPr>
              <p:cNvSpPr txBox="1"/>
              <p:nvPr/>
            </p:nvSpPr>
            <p:spPr>
              <a:xfrm>
                <a:off x="593684" y="7631229"/>
                <a:ext cx="7561942" cy="482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en-I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𝑐𝑏</m:t>
                        </m:r>
                      </m:sub>
                      <m:sup>
                        <m: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∨</m:t>
                        </m:r>
                      </m:sup>
                    </m:sSubSup>
                  </m:oMath>
                </a14:m>
                <a:r>
                  <a:rPr lang="en-I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exponential mapping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I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en-I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𝑐𝑏</m:t>
                        </m:r>
                      </m:sub>
                    </m:sSub>
                    <m:r>
                      <a:rPr lang="en-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: </m:t>
                    </m:r>
                    <m:sSup>
                      <m:sSupPr>
                        <m:ctrlP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6</m:t>
                        </m:r>
                      </m:sup>
                    </m:sSup>
                    <m:r>
                      <a:rPr lang="en-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→</m:t>
                    </m:r>
                    <m:r>
                      <a:rPr lang="en-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𝑠𝑒</m:t>
                    </m:r>
                    <m:r>
                      <a:rPr lang="en-I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(3)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2398C7-F465-FBA3-B74A-238B9339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84" y="7631229"/>
                <a:ext cx="7561942" cy="482824"/>
              </a:xfrm>
              <a:prstGeom prst="rect">
                <a:avLst/>
              </a:prstGeom>
              <a:blipFill>
                <a:blip r:embed="rId10"/>
                <a:stretch>
                  <a:fillRect l="-1209" t="-7595" b="-265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2186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1"/>
    </mc:Choice>
    <mc:Fallback>
      <p:transition spd="slow" advTm="89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375AE35-7A63-C625-39EF-742534DC9FA9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8182381"/>
            <a:ext cx="18288000" cy="1886450"/>
            <a:chOff x="256070" y="-19"/>
            <a:chExt cx="13769618" cy="142036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2750021-89BB-089A-BE88-282EB22A1BD9}"/>
                </a:ext>
              </a:extLst>
            </p:cNvPr>
            <p:cNvSpPr/>
            <p:nvPr/>
          </p:nvSpPr>
          <p:spPr>
            <a:xfrm>
              <a:off x="256070" y="-19"/>
              <a:ext cx="13769618" cy="1420368"/>
            </a:xfrm>
            <a:custGeom>
              <a:avLst/>
              <a:gdLst/>
              <a:ahLst/>
              <a:cxnLst/>
              <a:rect l="l" t="t" r="r" b="b"/>
              <a:pathLst>
                <a:path w="24384000" h="1420368">
                  <a:moveTo>
                    <a:pt x="0" y="0"/>
                  </a:moveTo>
                  <a:lnTo>
                    <a:pt x="24384000" y="0"/>
                  </a:lnTo>
                  <a:lnTo>
                    <a:pt x="24384000" y="1420368"/>
                  </a:lnTo>
                  <a:lnTo>
                    <a:pt x="0" y="1420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58" t="2" r="-139948" b="-214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54611BE4-DDDB-A5D0-0F8D-53FF71D497EF}"/>
              </a:ext>
            </a:extLst>
          </p:cNvPr>
          <p:cNvSpPr txBox="1"/>
          <p:nvPr/>
        </p:nvSpPr>
        <p:spPr>
          <a:xfrm>
            <a:off x="13258800" y="9507642"/>
            <a:ext cx="4775544" cy="56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  <a:spcBef>
                <a:spcPct val="0"/>
              </a:spcBef>
            </a:pPr>
            <a:r>
              <a:rPr lang="en-US" sz="2951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IEEE SPACE CONFERENCE 2025 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A170C97C-FAB9-5845-A7F6-BC57ADB1C6C4}"/>
              </a:ext>
            </a:extLst>
          </p:cNvPr>
          <p:cNvGrpSpPr/>
          <p:nvPr/>
        </p:nvGrpSpPr>
        <p:grpSpPr>
          <a:xfrm>
            <a:off x="15174936" y="-3"/>
            <a:ext cx="3065439" cy="3065439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0CC3D39-286B-D58E-D4CC-9FD07169BCE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2A7E40-22CD-F044-9FFA-1347D4431913}"/>
              </a:ext>
            </a:extLst>
          </p:cNvPr>
          <p:cNvSpPr txBox="1"/>
          <p:nvPr/>
        </p:nvSpPr>
        <p:spPr>
          <a:xfrm>
            <a:off x="609600" y="414444"/>
            <a:ext cx="15392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rial Black" panose="020B0A04020102020204" pitchFamily="34" charset="0"/>
              </a:rPr>
              <a:t>Rigid Body Dynamic Model of Chaser Satellite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11B69-3A3B-7770-106A-5BFE47277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1" y="2400300"/>
            <a:ext cx="5029200" cy="4414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636530-8187-C1BC-D4B3-C066210531EC}"/>
              </a:ext>
            </a:extLst>
          </p:cNvPr>
          <p:cNvSpPr txBox="1"/>
          <p:nvPr/>
        </p:nvSpPr>
        <p:spPr>
          <a:xfrm>
            <a:off x="13554143" y="6780379"/>
            <a:ext cx="4480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  Rendezvous and Docking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maneuver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chaser satellite with the target satellite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272C73-9979-D035-61F7-DFFAD8C2D4C0}"/>
              </a:ext>
            </a:extLst>
          </p:cNvPr>
          <p:cNvGrpSpPr/>
          <p:nvPr/>
        </p:nvGrpSpPr>
        <p:grpSpPr>
          <a:xfrm>
            <a:off x="638629" y="1596961"/>
            <a:ext cx="13787597" cy="780278"/>
            <a:chOff x="220133" y="786800"/>
            <a:chExt cx="13787597" cy="78027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E49123-5DC8-8903-5A4E-92249B95A3F9}"/>
                </a:ext>
              </a:extLst>
            </p:cNvPr>
            <p:cNvSpPr/>
            <p:nvPr/>
          </p:nvSpPr>
          <p:spPr>
            <a:xfrm>
              <a:off x="220133" y="924018"/>
              <a:ext cx="1131993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215900" algn="just">
                <a:spcBef>
                  <a:spcPts val="5100"/>
                </a:spcBef>
                <a:spcAft>
                  <a:spcPts val="0"/>
                </a:spcAft>
              </a:pPr>
              <a:r>
                <a:rPr lang="en-IN" sz="2400" dirty="0">
                  <a:solidFill>
                    <a:srgbClr val="000000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Let the unified matrix of mass and inertia of chaser satellite be represented as, </a:t>
              </a:r>
              <a:endParaRPr lang="en-IN" sz="24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8A73C34-7345-7EFE-5CD1-1AE84AD81E67}"/>
                    </a:ext>
                  </a:extLst>
                </p:cNvPr>
                <p:cNvSpPr/>
                <p:nvPr/>
              </p:nvSpPr>
              <p:spPr>
                <a:xfrm>
                  <a:off x="9809914" y="786800"/>
                  <a:ext cx="4197816" cy="7802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𝕀</m:t>
                                  </m:r>
                                </m:e>
                                <m:sub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e/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b="1" i="1">
                                                <a:latin typeface="Cambria Math" panose="02040503050406030204" pitchFamily="18" charset="0"/>
                                              </a:rPr>
                                              <m:t>𝑱</m:t>
                                            </m:r>
                                          </m:e>
                                          <m:sub>
                                            <m:r>
                                              <a:rPr lang="en-I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𝑐𝑏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b="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sub>
                                            <m:r>
                                              <a:rPr lang="en-IN" sz="2400" b="0" i="0">
                                                <a:latin typeface="Cambria Math" panose="02040503050406030204" pitchFamily="18" charset="0"/>
                                              </a:rPr>
                                              <m:t>3×3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b="0" i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  <m:sub>
                                            <m:r>
                                              <a:rPr lang="en-IN" sz="2400" b="0" i="0">
                                                <a:latin typeface="Cambria Math" panose="02040503050406030204" pitchFamily="18" charset="0"/>
                                              </a:rPr>
                                              <m:t>3×3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IN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2400" b="1" i="1">
                                                <a:latin typeface="Cambria Math" panose="02040503050406030204" pitchFamily="18" charset="0"/>
                                              </a:rPr>
                                              <m:t>𝑰</m:t>
                                            </m:r>
                                          </m:e>
                                          <m:sub>
                                            <m:r>
                                              <a:rPr lang="en-IN" sz="2400" b="0" i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mr>
                        </m:m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ϵ</m:t>
                        </m:r>
                        <m:r>
                          <a:rPr lang="en-IN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6×6</m:t>
                            </m:r>
                          </m:sup>
                        </m:sSup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8A73C34-7345-7EFE-5CD1-1AE84AD81E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9914" y="786800"/>
                  <a:ext cx="4197816" cy="78027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8AD8CA0-140D-E030-5AE0-48BB031C587F}"/>
              </a:ext>
            </a:extLst>
          </p:cNvPr>
          <p:cNvSpPr/>
          <p:nvPr/>
        </p:nvSpPr>
        <p:spPr>
          <a:xfrm>
            <a:off x="609600" y="2806408"/>
            <a:ext cx="11590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15900" algn="just">
              <a:spcBef>
                <a:spcPts val="5100"/>
              </a:spcBef>
              <a:spcAft>
                <a:spcPts val="0"/>
              </a:spcAft>
            </a:pPr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coupled translational and rotational dynamics of the target satellite can be described using geometric mechanics as</a:t>
            </a: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A20457-C421-62D0-A583-8AA2C11D6B4E}"/>
              </a:ext>
            </a:extLst>
          </p:cNvPr>
          <p:cNvSpPr txBox="1"/>
          <p:nvPr/>
        </p:nvSpPr>
        <p:spPr>
          <a:xfrm>
            <a:off x="9753600" y="4075027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  <a:latin typeface="+mj-lt"/>
              </a:rPr>
              <a:t>(6)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BEC7249-E20C-EC12-9AE8-899A10E88A39}"/>
              </a:ext>
            </a:extLst>
          </p:cNvPr>
          <p:cNvSpPr/>
          <p:nvPr/>
        </p:nvSpPr>
        <p:spPr>
          <a:xfrm>
            <a:off x="638629" y="5305153"/>
            <a:ext cx="936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where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B0CCB40-033C-46B6-A7DD-886A129D3B92}"/>
                  </a:ext>
                </a:extLst>
              </p:cNvPr>
              <p:cNvSpPr/>
              <p:nvPr/>
            </p:nvSpPr>
            <p:spPr>
              <a:xfrm>
                <a:off x="584200" y="5839605"/>
                <a:ext cx="11616267" cy="1969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𝑐𝑔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𝑐𝑑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denotes the unified vector of gravitational force and gravity gradient torque, and the unified vector of external disturbance force and torque acting on the chaser satellite;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unified vector of external control torque and force acting on the chaser satellite body-fixed frame 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𝐴𝑃𝐹</m:t>
                        </m:r>
                      </m:sub>
                    </m:sSub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unified vector of external APF based torque and force acting on the chaser satellite</a:t>
                </a: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B0CCB40-033C-46B6-A7DD-886A129D3B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5839605"/>
                <a:ext cx="11616267" cy="1969065"/>
              </a:xfrm>
              <a:prstGeom prst="rect">
                <a:avLst/>
              </a:prstGeom>
              <a:blipFill>
                <a:blip r:embed="rId7"/>
                <a:stretch>
                  <a:fillRect l="-840" t="-2477" r="-892" b="-61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8201CB7-26F0-29F3-E1B5-E20EAD6F35AB}"/>
                  </a:ext>
                </a:extLst>
              </p:cNvPr>
              <p:cNvSpPr/>
              <p:nvPr/>
            </p:nvSpPr>
            <p:spPr>
              <a:xfrm>
                <a:off x="2708953" y="3886193"/>
                <a:ext cx="6679393" cy="6340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</m:acc>
                                  </m:e>
                                </m:acc>
                              </m:e>
                              <m: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  <m:e>
                            <m:r>
                              <a:rPr lang="en-IN" sz="2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bSup>
                              <m:sSubSup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IN" sz="2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𝑐𝑐</m:t>
                                </m:r>
                              </m:sub>
                            </m:sSub>
                            <m:r>
                              <a:rPr lang="en-IN" sz="2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𝑐𝑔</m:t>
                                </m:r>
                              </m:sub>
                            </m:sSub>
                            <m:r>
                              <a:rPr lang="en-IN" sz="24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𝑐𝑑</m:t>
                                </m:r>
                              </m:sub>
                            </m:sSub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𝐴𝑃𝐹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8201CB7-26F0-29F3-E1B5-E20EAD6F3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953" y="3886193"/>
                <a:ext cx="6679393" cy="6340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072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"/>
    </mc:Choice>
    <mc:Fallback>
      <p:transition spd="slow" advTm="51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AB77505-F9A5-B2C8-AE82-099D977EBEC4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8182381"/>
            <a:ext cx="18288000" cy="1886450"/>
            <a:chOff x="256070" y="-19"/>
            <a:chExt cx="13769618" cy="142036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12E0D25-80FC-5624-19BD-DB2131EB0E19}"/>
                </a:ext>
              </a:extLst>
            </p:cNvPr>
            <p:cNvSpPr/>
            <p:nvPr/>
          </p:nvSpPr>
          <p:spPr>
            <a:xfrm>
              <a:off x="256070" y="-19"/>
              <a:ext cx="13769618" cy="1420368"/>
            </a:xfrm>
            <a:custGeom>
              <a:avLst/>
              <a:gdLst/>
              <a:ahLst/>
              <a:cxnLst/>
              <a:rect l="l" t="t" r="r" b="b"/>
              <a:pathLst>
                <a:path w="24384000" h="1420368">
                  <a:moveTo>
                    <a:pt x="0" y="0"/>
                  </a:moveTo>
                  <a:lnTo>
                    <a:pt x="24384000" y="0"/>
                  </a:lnTo>
                  <a:lnTo>
                    <a:pt x="24384000" y="1420368"/>
                  </a:lnTo>
                  <a:lnTo>
                    <a:pt x="0" y="1420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58" t="2" r="-139948" b="-214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F929FF7C-D7AF-7B32-718E-309C40049DA7}"/>
              </a:ext>
            </a:extLst>
          </p:cNvPr>
          <p:cNvSpPr txBox="1"/>
          <p:nvPr/>
        </p:nvSpPr>
        <p:spPr>
          <a:xfrm>
            <a:off x="13258800" y="9507642"/>
            <a:ext cx="4775544" cy="56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  <a:spcBef>
                <a:spcPct val="0"/>
              </a:spcBef>
            </a:pPr>
            <a:r>
              <a:rPr lang="en-US" sz="2951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IEEE SPACE CONFERENCE 2025 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58EA9079-1051-B6A8-59AB-F1A80FB639BD}"/>
              </a:ext>
            </a:extLst>
          </p:cNvPr>
          <p:cNvGrpSpPr/>
          <p:nvPr/>
        </p:nvGrpSpPr>
        <p:grpSpPr>
          <a:xfrm>
            <a:off x="15174936" y="-3"/>
            <a:ext cx="3065439" cy="3065439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26B8CC5-5434-E035-5A5E-E77EA125ECD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7AC816B-2C1E-A028-0912-A9DB75666597}"/>
              </a:ext>
            </a:extLst>
          </p:cNvPr>
          <p:cNvSpPr txBox="1"/>
          <p:nvPr/>
        </p:nvSpPr>
        <p:spPr>
          <a:xfrm>
            <a:off x="533400" y="448345"/>
            <a:ext cx="15392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rial Black" panose="020B0A04020102020204" pitchFamily="34" charset="0"/>
              </a:rPr>
              <a:t>Relative Kinematics and Dynamics of Satellite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F177D6-69AB-566F-A39C-894C5A14FB7B}"/>
                  </a:ext>
                </a:extLst>
              </p:cNvPr>
              <p:cNvSpPr/>
              <p:nvPr/>
            </p:nvSpPr>
            <p:spPr>
              <a:xfrm>
                <a:off x="297496" y="1290776"/>
                <a:ext cx="14636962" cy="11546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222222"/>
                    </a:solidFill>
                    <a:latin typeface="+mj-lt"/>
                  </a:rPr>
                  <a:t>Relative configuration 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1" smtClean="0"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ϵ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endParaRPr lang="en-US" sz="2400" dirty="0">
                  <a:solidFill>
                    <a:srgbClr val="222222"/>
                  </a:solidFill>
                  <a:latin typeface="+mj-lt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solidFill>
                      <a:srgbClr val="222222"/>
                    </a:solidFill>
                    <a:latin typeface="+mj-lt"/>
                  </a:rPr>
                  <a:t>where the desired configuration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IN" sz="2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ϵ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22222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F177D6-69AB-566F-A39C-894C5A14F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96" y="1290776"/>
                <a:ext cx="14636962" cy="1154611"/>
              </a:xfrm>
              <a:prstGeom prst="rect">
                <a:avLst/>
              </a:prstGeom>
              <a:blipFill>
                <a:blip r:embed="rId4"/>
                <a:stretch>
                  <a:fillRect l="-666" b="-116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3D6C5EC-B255-0A1A-2C30-CA8DA6203284}"/>
                  </a:ext>
                </a:extLst>
              </p:cNvPr>
              <p:cNvSpPr/>
              <p:nvPr/>
            </p:nvSpPr>
            <p:spPr>
              <a:xfrm>
                <a:off x="272096" y="2515241"/>
                <a:ext cx="15392399" cy="8565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relative configuration tracking error vector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acc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acc>
                                </m:e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ϵ</m:t>
                    </m:r>
                    <m:r>
                      <a:rPr lang="en-IN" sz="240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consisting of orientation tracking error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acc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position racking error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obtained by performing logarithmic mapping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as shown below.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3D6C5EC-B255-0A1A-2C30-CA8DA62032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96" y="2515241"/>
                <a:ext cx="15392399" cy="856581"/>
              </a:xfrm>
              <a:prstGeom prst="rect">
                <a:avLst/>
              </a:prstGeom>
              <a:blipFill>
                <a:blip r:embed="rId5"/>
                <a:stretch>
                  <a:fillRect l="-634" t="-5000" r="-594" b="-16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13A8EA5-F79B-156D-8568-C35C74FF0F78}"/>
                  </a:ext>
                </a:extLst>
              </p:cNvPr>
              <p:cNvSpPr/>
              <p:nvPr/>
            </p:nvSpPr>
            <p:spPr>
              <a:xfrm>
                <a:off x="4572000" y="3384875"/>
                <a:ext cx="3402791" cy="462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p>
                              <m:sSup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</m:sup>
                            </m:sSup>
                          </m:e>
                          <m:e>
                            <m:r>
                              <a:rPr lang="en-IN" sz="2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d>
                              <m:dPr>
                                <m:begChr m:val="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𝑙𝑜𝑔𝑚</m:t>
                                </m:r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 sz="2400" b="1" i="1" smtClean="0"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en-IN" sz="2400" b="1" i="1" smtClean="0">
                                        <a:latin typeface="Cambria Math" panose="02040503050406030204" pitchFamily="18" charset="0"/>
                                      </a:rPr>
                                      <m:t>𝒄𝒕</m:t>
                                    </m:r>
                                  </m:sub>
                                  <m:sup>
                                    <m:r>
                                      <a:rPr lang="en-IN" sz="2400" b="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r>
                                  <a:rPr lang="en-IN" sz="2400" b="0" i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13A8EA5-F79B-156D-8568-C35C74FF0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84875"/>
                <a:ext cx="3402791" cy="462242"/>
              </a:xfrm>
              <a:prstGeom prst="rect">
                <a:avLst/>
              </a:prstGeom>
              <a:blipFill>
                <a:blip r:embed="rId6"/>
                <a:stretch>
                  <a:fillRect t="-128947" r="-19892" b="-1960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B716DDA5-7341-135E-8BE9-91993563DAED}"/>
              </a:ext>
            </a:extLst>
          </p:cNvPr>
          <p:cNvSpPr txBox="1"/>
          <p:nvPr/>
        </p:nvSpPr>
        <p:spPr>
          <a:xfrm>
            <a:off x="15034572" y="3400425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  <a:latin typeface="+mj-lt"/>
              </a:rPr>
              <a:t>(7)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803C4F-13A5-5027-FCAB-90C70BC357A5}"/>
              </a:ext>
            </a:extLst>
          </p:cNvPr>
          <p:cNvSpPr/>
          <p:nvPr/>
        </p:nvSpPr>
        <p:spPr>
          <a:xfrm>
            <a:off x="245890" y="4262911"/>
            <a:ext cx="116736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relative velocity of the chaser satellite with respect to the target satellite in the chaser’s body-fixed frame is expressed as 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3724D4E-F5BC-C664-75E0-50DC896C9D5E}"/>
                  </a:ext>
                </a:extLst>
              </p:cNvPr>
              <p:cNvSpPr/>
              <p:nvPr/>
            </p:nvSpPr>
            <p:spPr>
              <a:xfrm>
                <a:off x="4616491" y="5051356"/>
                <a:ext cx="2902013" cy="486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n-IN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IN" sz="2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1" i="1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e>
                            <m:sup>
                              <m:r>
                                <a:rPr lang="en-IN" sz="2400" b="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IN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IN" sz="2400" b="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b="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e>
                        <m:sub>
                          <m:r>
                            <a:rPr lang="en-IN" sz="2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3724D4E-F5BC-C664-75E0-50DC896C9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491" y="5051356"/>
                <a:ext cx="2902013" cy="486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7BE8743-5FAE-3024-8CC4-96D19AB0783E}"/>
              </a:ext>
            </a:extLst>
          </p:cNvPr>
          <p:cNvSpPr txBox="1"/>
          <p:nvPr/>
        </p:nvSpPr>
        <p:spPr>
          <a:xfrm>
            <a:off x="15077198" y="5051422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  <a:latin typeface="+mj-lt"/>
              </a:rPr>
              <a:t>(8)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BFBAE8-98D0-F5B2-113F-4D1BC4108B4C}"/>
              </a:ext>
            </a:extLst>
          </p:cNvPr>
          <p:cNvSpPr/>
          <p:nvPr/>
        </p:nvSpPr>
        <p:spPr>
          <a:xfrm>
            <a:off x="211151" y="5952668"/>
            <a:ext cx="116439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relative dynamics of chaser satellite with respect to the target satellite is expressed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5AFE54A-7DE5-666C-A1FA-ED5C3B87845E}"/>
                  </a:ext>
                </a:extLst>
              </p:cNvPr>
              <p:cNvSpPr/>
              <p:nvPr/>
            </p:nvSpPr>
            <p:spPr>
              <a:xfrm>
                <a:off x="245890" y="6737041"/>
                <a:ext cx="6078459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̃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e>
                          </m:acc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acc>
                                <m:accPr>
                                  <m:chr m:val="̃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sub>
                          </m:s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b="1" i="1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p>
                                  <m:r>
                                    <a:rPr lang="en-IN" sz="2400" b="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IN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I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b="0" i="1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IN" sz="24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IN" sz="2400" b="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IN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I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b="1" i="1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p>
                                  <m:r>
                                    <a:rPr lang="en-IN" sz="2400" b="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sub>
                          </m:sSub>
                          <m:sSub>
                            <m:sSubPr>
                              <m:ctrlPr>
                                <a:rPr lang="en-IN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IN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IN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2400" b="0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</m:acc>
                            </m:e>
                            <m:sub>
                              <m:r>
                                <a:rPr lang="en-IN" sz="24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5AFE54A-7DE5-666C-A1FA-ED5C3B8784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90" y="6737041"/>
                <a:ext cx="6078459" cy="6450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A2A0BC79-8F12-2269-59FA-3EA1EE2E43C2}"/>
              </a:ext>
            </a:extLst>
          </p:cNvPr>
          <p:cNvSpPr txBox="1"/>
          <p:nvPr/>
        </p:nvSpPr>
        <p:spPr>
          <a:xfrm>
            <a:off x="15142908" y="6882435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  <a:latin typeface="+mj-lt"/>
              </a:rPr>
              <a:t>(9)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1CABD05-003E-A47F-46A1-2C24DDC1297B}"/>
                  </a:ext>
                </a:extLst>
              </p:cNvPr>
              <p:cNvSpPr/>
              <p:nvPr/>
            </p:nvSpPr>
            <p:spPr>
              <a:xfrm>
                <a:off x="220490" y="7618161"/>
                <a:ext cx="10697416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𝕀</m:t>
                                </m:r>
                              </m:e>
                              <m: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acc>
                              <m:accPr>
                                <m:chr m:val="̇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IN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acc>
                              </m:e>
                            </m:acc>
                          </m:e>
                          <m:e>
                            <m:r>
                              <a:rPr lang="en-IN" sz="24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d>
                              <m:dPr>
                                <m:begChr m:val=""/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𝑐𝑔</m:t>
                                    </m:r>
                                  </m:sub>
                                </m:sSub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𝑐𝑑</m:t>
                                    </m:r>
                                  </m:sub>
                                </m:sSub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𝑐𝑐</m:t>
                                    </m:r>
                                  </m:sub>
                                </m:sSub>
                                <m:r>
                                  <a:rPr lang="en-IN" sz="2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𝐴𝑃𝐹</m:t>
                                    </m:r>
                                  </m:sub>
                                </m:sSub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0">
                                        <a:latin typeface="Cambria Math" panose="02040503050406030204" pitchFamily="18" charset="0"/>
                                      </a:rPr>
                                      <m:t>𝕀</m:t>
                                    </m:r>
                                  </m:e>
                                  <m:sub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bSup>
                                  <m:sSubSup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I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IN" sz="2400" i="1" smtClean="0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IN" sz="2400" i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0">
                                        <a:latin typeface="Cambria Math" panose="02040503050406030204" pitchFamily="18" charset="0"/>
                                      </a:rPr>
                                      <m:t>𝕀</m:t>
                                    </m:r>
                                  </m:e>
                                  <m:sub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IN" sz="24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acc>
                                      <m:accPr>
                                        <m:chr m:val="̃"/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acc>
                                  </m:sub>
                                </m:s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I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2400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IN" sz="2400" b="0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IN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IN" sz="2400" b="0" i="1">
                                            <a:latin typeface="Cambria Math" panose="02040503050406030204" pitchFamily="18" charset="0"/>
                                          </a:rPr>
                                          <m:t>𝜉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IN" sz="2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IN" sz="24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400" b="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IN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IN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2400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IN" sz="2400" b="0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sub>
                                </m:sSub>
                                <m:sSub>
                                  <m:sSubPr>
                                    <m:ctrlPr>
                                      <a:rPr lang="en-IN" sz="24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IN" sz="24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IN" sz="2400" b="0" i="1">
                                                <a:latin typeface="Cambria Math" panose="02040503050406030204" pitchFamily="18" charset="0"/>
                                              </a:rPr>
                                              <m:t>𝜉</m:t>
                                            </m:r>
                                          </m:e>
                                        </m:acc>
                                      </m:e>
                                    </m:acc>
                                  </m:e>
                                  <m:sub>
                                    <m:r>
                                      <a:rPr lang="en-IN" sz="24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1CABD05-003E-A47F-46A1-2C24DDC12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90" y="7618161"/>
                <a:ext cx="10697416" cy="6450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B1C1F95-32A5-0B87-43C5-E0368AA4AA17}"/>
              </a:ext>
            </a:extLst>
          </p:cNvPr>
          <p:cNvSpPr txBox="1"/>
          <p:nvPr/>
        </p:nvSpPr>
        <p:spPr>
          <a:xfrm>
            <a:off x="15054743" y="7899183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  <a:latin typeface="+mj-lt"/>
              </a:rPr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1942804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63"/>
    </mc:Choice>
    <mc:Fallback>
      <p:transition spd="slow" advTm="4566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BCDC3CA-9858-E16A-E935-041E0D9EFB16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8182381"/>
            <a:ext cx="18288000" cy="1886450"/>
            <a:chOff x="256070" y="-19"/>
            <a:chExt cx="13769618" cy="142036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1572697-24C4-9AE2-6D3E-FC6D39366AA0}"/>
                </a:ext>
              </a:extLst>
            </p:cNvPr>
            <p:cNvSpPr/>
            <p:nvPr/>
          </p:nvSpPr>
          <p:spPr>
            <a:xfrm>
              <a:off x="256070" y="-19"/>
              <a:ext cx="13769618" cy="1420368"/>
            </a:xfrm>
            <a:custGeom>
              <a:avLst/>
              <a:gdLst/>
              <a:ahLst/>
              <a:cxnLst/>
              <a:rect l="l" t="t" r="r" b="b"/>
              <a:pathLst>
                <a:path w="24384000" h="1420368">
                  <a:moveTo>
                    <a:pt x="0" y="0"/>
                  </a:moveTo>
                  <a:lnTo>
                    <a:pt x="24384000" y="0"/>
                  </a:lnTo>
                  <a:lnTo>
                    <a:pt x="24384000" y="1420368"/>
                  </a:lnTo>
                  <a:lnTo>
                    <a:pt x="0" y="1420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58" t="2" r="-139948" b="-214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010885FB-2F37-58CD-1283-3CD99FF9C97F}"/>
              </a:ext>
            </a:extLst>
          </p:cNvPr>
          <p:cNvSpPr txBox="1"/>
          <p:nvPr/>
        </p:nvSpPr>
        <p:spPr>
          <a:xfrm>
            <a:off x="13258800" y="9507642"/>
            <a:ext cx="4775544" cy="56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  <a:spcBef>
                <a:spcPct val="0"/>
              </a:spcBef>
            </a:pPr>
            <a:r>
              <a:rPr lang="en-US" sz="2951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IEEE SPACE CONFERENCE 2025 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37BF8050-180A-BBD1-41A0-F2DD07010FE1}"/>
              </a:ext>
            </a:extLst>
          </p:cNvPr>
          <p:cNvGrpSpPr/>
          <p:nvPr/>
        </p:nvGrpSpPr>
        <p:grpSpPr>
          <a:xfrm>
            <a:off x="15174936" y="-3"/>
            <a:ext cx="3065439" cy="3065439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5580C6A-CAB4-34E6-6C40-A5E44D4D110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2CD60E7-B8A3-F71C-8EC4-E24410DB9305}"/>
              </a:ext>
            </a:extLst>
          </p:cNvPr>
          <p:cNvSpPr txBox="1"/>
          <p:nvPr/>
        </p:nvSpPr>
        <p:spPr>
          <a:xfrm>
            <a:off x="381000" y="800100"/>
            <a:ext cx="1508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Arial Black" panose="020B0A04020102020204" pitchFamily="34" charset="0"/>
              </a:rPr>
              <a:t>Proposed Control Architecture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34B96B-B509-17CB-8A3A-43A97391CEB0}"/>
              </a:ext>
            </a:extLst>
          </p:cNvPr>
          <p:cNvGrpSpPr/>
          <p:nvPr/>
        </p:nvGrpSpPr>
        <p:grpSpPr>
          <a:xfrm>
            <a:off x="3200400" y="2400300"/>
            <a:ext cx="10219979" cy="3934279"/>
            <a:chOff x="1467061" y="2586849"/>
            <a:chExt cx="10219979" cy="393427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E85419-F1DF-E2FE-EB1B-C935C3B26B10}"/>
                </a:ext>
              </a:extLst>
            </p:cNvPr>
            <p:cNvSpPr/>
            <p:nvPr/>
          </p:nvSpPr>
          <p:spPr>
            <a:xfrm>
              <a:off x="2634433" y="2653329"/>
              <a:ext cx="5337289" cy="947156"/>
            </a:xfrm>
            <a:prstGeom prst="roundRect">
              <a:avLst>
                <a:gd name="adj" fmla="val 16667"/>
              </a:avLst>
            </a:prstGeom>
            <a:solidFill>
              <a:srgbClr val="3333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786A9A-0A02-4A99-4269-C95BFCFC22BA}"/>
                </a:ext>
              </a:extLst>
            </p:cNvPr>
            <p:cNvSpPr txBox="1"/>
            <p:nvPr/>
          </p:nvSpPr>
          <p:spPr>
            <a:xfrm>
              <a:off x="2745753" y="2924084"/>
              <a:ext cx="51347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Coupled Relative Kinematics and Dynamics Model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7EB5544-6EB8-7E6C-6EB4-2D64E2523F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3794" y="3142068"/>
              <a:ext cx="720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9CDDD8-911A-2DA0-DD91-F5A338E5F46A}"/>
                </a:ext>
              </a:extLst>
            </p:cNvPr>
            <p:cNvSpPr/>
            <p:nvPr/>
          </p:nvSpPr>
          <p:spPr>
            <a:xfrm>
              <a:off x="8542326" y="2650561"/>
              <a:ext cx="149454" cy="9471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E59827-8779-746B-CCD2-5C1211C5A6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73851" y="2839520"/>
              <a:ext cx="83953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EE6ED1B-9740-B992-0C48-E8693C914684}"/>
                </a:ext>
              </a:extLst>
            </p:cNvPr>
            <p:cNvGrpSpPr/>
            <p:nvPr/>
          </p:nvGrpSpPr>
          <p:grpSpPr>
            <a:xfrm>
              <a:off x="8673851" y="3082073"/>
              <a:ext cx="2612731" cy="581655"/>
              <a:chOff x="8896170" y="1095236"/>
              <a:chExt cx="2612731" cy="581655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8F29C9C-2E28-0170-B44F-88A0E965FF26}"/>
                  </a:ext>
                </a:extLst>
              </p:cNvPr>
              <p:cNvGrpSpPr/>
              <p:nvPr/>
            </p:nvGrpSpPr>
            <p:grpSpPr>
              <a:xfrm>
                <a:off x="9735708" y="1095236"/>
                <a:ext cx="1773193" cy="581655"/>
                <a:chOff x="3646303" y="4839907"/>
                <a:chExt cx="1773193" cy="581655"/>
              </a:xfrm>
            </p:grpSpPr>
            <p:sp>
              <p:nvSpPr>
                <p:cNvPr id="49" name="Rectangle: Rounded Corners 48">
                  <a:extLst>
                    <a:ext uri="{FF2B5EF4-FFF2-40B4-BE49-F238E27FC236}">
                      <a16:creationId xmlns:a16="http://schemas.microsoft.com/office/drawing/2014/main" id="{2C52EF4A-E84E-774B-B3E9-E925FE5D91BA}"/>
                    </a:ext>
                  </a:extLst>
                </p:cNvPr>
                <p:cNvSpPr/>
                <p:nvPr/>
              </p:nvSpPr>
              <p:spPr>
                <a:xfrm>
                  <a:off x="3646303" y="4839907"/>
                  <a:ext cx="1773193" cy="58165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B2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1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EAF00AA-4512-67F6-8837-6C831DE4E6DA}"/>
                    </a:ext>
                  </a:extLst>
                </p:cNvPr>
                <p:cNvSpPr txBox="1"/>
                <p:nvPr/>
              </p:nvSpPr>
              <p:spPr>
                <a:xfrm>
                  <a:off x="3715183" y="4930679"/>
                  <a:ext cx="170431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chemeClr val="bg1"/>
                      </a:solidFill>
                      <a:latin typeface="Bahnschrift SemiBold SemiConden" panose="020B0502040204020203" pitchFamily="34" charset="0"/>
                    </a:rPr>
                    <a:t>Lie group SE(3)</a:t>
                  </a:r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B6DD6E7E-9425-6933-2146-25277D30F8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96170" y="1398313"/>
                <a:ext cx="839538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E4DE270-9F03-142E-BD6C-9577F919D7DE}"/>
                </a:ext>
              </a:extLst>
            </p:cNvPr>
            <p:cNvSpPr/>
            <p:nvPr/>
          </p:nvSpPr>
          <p:spPr>
            <a:xfrm>
              <a:off x="9180514" y="5746125"/>
              <a:ext cx="2506526" cy="775003"/>
            </a:xfrm>
            <a:prstGeom prst="roundRect">
              <a:avLst>
                <a:gd name="adj" fmla="val 16667"/>
              </a:avLst>
            </a:prstGeom>
            <a:solidFill>
              <a:srgbClr val="3333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153611-A61F-65C2-AA92-2F1DBCA164B7}"/>
                </a:ext>
              </a:extLst>
            </p:cNvPr>
            <p:cNvSpPr txBox="1"/>
            <p:nvPr/>
          </p:nvSpPr>
          <p:spPr>
            <a:xfrm>
              <a:off x="9236173" y="5933571"/>
              <a:ext cx="23952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External Disturbances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6636703-4B1B-C71F-E1E0-6E8B30923638}"/>
                </a:ext>
              </a:extLst>
            </p:cNvPr>
            <p:cNvSpPr/>
            <p:nvPr/>
          </p:nvSpPr>
          <p:spPr>
            <a:xfrm>
              <a:off x="9360677" y="4422825"/>
              <a:ext cx="2146201" cy="775003"/>
            </a:xfrm>
            <a:prstGeom prst="roundRect">
              <a:avLst>
                <a:gd name="adj" fmla="val 16667"/>
              </a:avLst>
            </a:prstGeom>
            <a:solidFill>
              <a:srgbClr val="3333B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654306-2229-0139-5832-4B385B6BF3E3}"/>
                </a:ext>
              </a:extLst>
            </p:cNvPr>
            <p:cNvSpPr txBox="1"/>
            <p:nvPr/>
          </p:nvSpPr>
          <p:spPr>
            <a:xfrm>
              <a:off x="9430687" y="4456383"/>
              <a:ext cx="194476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0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Kinematics Model</a:t>
              </a:r>
            </a:p>
            <a:p>
              <a:pPr algn="ctr"/>
              <a:r>
                <a:rPr lang="en-IN" sz="2000" dirty="0">
                  <a:solidFill>
                    <a:schemeClr val="bg1"/>
                  </a:solidFill>
                  <a:latin typeface="Bahnschrift SemiBold SemiConden" panose="020B0502040204020203" pitchFamily="34" charset="0"/>
                </a:rPr>
                <a:t>Dynamics Model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BF2142-5331-B118-DBBE-6DE8C3DBA4DF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0055778" y="4041728"/>
              <a:ext cx="756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3B33CB1-9A8E-57C9-5F5D-0EC65847149A}"/>
                </a:ext>
              </a:extLst>
            </p:cNvPr>
            <p:cNvGrpSpPr/>
            <p:nvPr/>
          </p:nvGrpSpPr>
          <p:grpSpPr>
            <a:xfrm>
              <a:off x="1467061" y="3817156"/>
              <a:ext cx="7462080" cy="1711148"/>
              <a:chOff x="1467061" y="3786676"/>
              <a:chExt cx="7462080" cy="1711148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54739838-15A3-FB1D-50E8-93B825218949}"/>
                  </a:ext>
                </a:extLst>
              </p:cNvPr>
              <p:cNvSpPr/>
              <p:nvPr/>
            </p:nvSpPr>
            <p:spPr>
              <a:xfrm>
                <a:off x="2117291" y="3786676"/>
                <a:ext cx="6811850" cy="1711148"/>
              </a:xfrm>
              <a:prstGeom prst="roundRect">
                <a:avLst>
                  <a:gd name="adj" fmla="val 6772"/>
                </a:avLst>
              </a:prstGeom>
              <a:solidFill>
                <a:schemeClr val="accent4">
                  <a:alpha val="4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3A43C202-65CA-4B9E-2221-6E6E251017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32535" y="4125076"/>
                <a:ext cx="1364729" cy="121966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25AB293-65CD-5437-A025-BA9956EDAA14}"/>
                  </a:ext>
                </a:extLst>
              </p:cNvPr>
              <p:cNvGrpSpPr/>
              <p:nvPr/>
            </p:nvGrpSpPr>
            <p:grpSpPr>
              <a:xfrm>
                <a:off x="2616112" y="3805962"/>
                <a:ext cx="5978941" cy="1391866"/>
                <a:chOff x="-1406007" y="-57948"/>
                <a:chExt cx="5978941" cy="1391866"/>
              </a:xfrm>
            </p:grpSpPr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47EDA801-F9F1-E7C5-2586-E8724D4BCB35}"/>
                    </a:ext>
                  </a:extLst>
                </p:cNvPr>
                <p:cNvSpPr/>
                <p:nvPr/>
              </p:nvSpPr>
              <p:spPr>
                <a:xfrm>
                  <a:off x="3518936" y="567999"/>
                  <a:ext cx="1053998" cy="76591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B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E53FB3-479D-5B7D-70DE-ADC6B287F3AD}"/>
                    </a:ext>
                  </a:extLst>
                </p:cNvPr>
                <p:cNvSpPr txBox="1"/>
                <p:nvPr/>
              </p:nvSpPr>
              <p:spPr>
                <a:xfrm>
                  <a:off x="3612144" y="571207"/>
                  <a:ext cx="91723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chemeClr val="bg1"/>
                      </a:solidFill>
                      <a:latin typeface="Bahnschrift SemiBold SemiConden" panose="020B0502040204020203" pitchFamily="34" charset="0"/>
                    </a:rPr>
                    <a:t>Control</a:t>
                  </a:r>
                </a:p>
                <a:p>
                  <a:pPr algn="ctr"/>
                  <a:r>
                    <a:rPr lang="en-IN" sz="2000" dirty="0">
                      <a:solidFill>
                        <a:schemeClr val="bg1"/>
                      </a:solidFill>
                      <a:latin typeface="Bahnschrift SemiBold SemiConden" panose="020B0502040204020203" pitchFamily="34" charset="0"/>
                    </a:rPr>
                    <a:t>Input</a:t>
                  </a:r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CEE5A841-316D-7976-02A6-AE6DB9B333AB}"/>
                    </a:ext>
                  </a:extLst>
                </p:cNvPr>
                <p:cNvSpPr/>
                <p:nvPr/>
              </p:nvSpPr>
              <p:spPr>
                <a:xfrm>
                  <a:off x="-1253431" y="735631"/>
                  <a:ext cx="1294636" cy="51259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B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A4217F6-2509-93FD-A612-8C424E428B61}"/>
                    </a:ext>
                  </a:extLst>
                </p:cNvPr>
                <p:cNvSpPr txBox="1"/>
                <p:nvPr/>
              </p:nvSpPr>
              <p:spPr>
                <a:xfrm>
                  <a:off x="-1398036" y="682641"/>
                  <a:ext cx="15997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600" dirty="0">
                      <a:solidFill>
                        <a:schemeClr val="bg1"/>
                      </a:solidFill>
                      <a:latin typeface="Bahnschrift SemiBold SemiConden" panose="020B0502040204020203" pitchFamily="34" charset="0"/>
                    </a:rPr>
                    <a:t>Artificial</a:t>
                  </a:r>
                </a:p>
                <a:p>
                  <a:pPr algn="ctr"/>
                  <a:r>
                    <a:rPr lang="en-IN" sz="1600" dirty="0">
                      <a:solidFill>
                        <a:schemeClr val="bg1"/>
                      </a:solidFill>
                      <a:latin typeface="Bahnschrift SemiBold SemiConden" panose="020B0502040204020203" pitchFamily="34" charset="0"/>
                    </a:rPr>
                    <a:t>Potential Field</a:t>
                  </a:r>
                </a:p>
              </p:txBody>
            </p:sp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BFA7FAC1-469F-9158-60EE-23D1A6ECD3D1}"/>
                    </a:ext>
                  </a:extLst>
                </p:cNvPr>
                <p:cNvSpPr/>
                <p:nvPr/>
              </p:nvSpPr>
              <p:spPr>
                <a:xfrm>
                  <a:off x="-1253431" y="3373"/>
                  <a:ext cx="1294636" cy="515587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B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1E9E195-0640-0443-E2DD-19B194516AF2}"/>
                    </a:ext>
                  </a:extLst>
                </p:cNvPr>
                <p:cNvSpPr txBox="1"/>
                <p:nvPr/>
              </p:nvSpPr>
              <p:spPr>
                <a:xfrm>
                  <a:off x="-1406007" y="-57948"/>
                  <a:ext cx="159978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600" dirty="0">
                      <a:solidFill>
                        <a:schemeClr val="bg1"/>
                      </a:solidFill>
                      <a:latin typeface="Bahnschrift SemiBold SemiConden" panose="020B0502040204020203" pitchFamily="34" charset="0"/>
                    </a:rPr>
                    <a:t>Delaunay</a:t>
                  </a:r>
                </a:p>
                <a:p>
                  <a:pPr algn="ctr"/>
                  <a:r>
                    <a:rPr lang="en-IN" sz="1600" dirty="0">
                      <a:solidFill>
                        <a:schemeClr val="bg1"/>
                      </a:solidFill>
                      <a:latin typeface="Bahnschrift SemiBold SemiConden" panose="020B0502040204020203" pitchFamily="34" charset="0"/>
                    </a:rPr>
                    <a:t>Triangulation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953A6C8-C490-D16F-4155-72ECA42FCD23}"/>
                  </a:ext>
                </a:extLst>
              </p:cNvPr>
              <p:cNvGrpSpPr/>
              <p:nvPr/>
            </p:nvGrpSpPr>
            <p:grpSpPr>
              <a:xfrm>
                <a:off x="4525153" y="4396718"/>
                <a:ext cx="2550698" cy="775003"/>
                <a:chOff x="4018085" y="532808"/>
                <a:chExt cx="2550698" cy="775003"/>
              </a:xfrm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16CA4A76-AE05-9B5C-E44A-214D7F5848CB}"/>
                    </a:ext>
                  </a:extLst>
                </p:cNvPr>
                <p:cNvSpPr/>
                <p:nvPr/>
              </p:nvSpPr>
              <p:spPr>
                <a:xfrm>
                  <a:off x="4022972" y="532808"/>
                  <a:ext cx="2545811" cy="77500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33B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9C219F8-11DA-6A04-D75B-90851347CD1D}"/>
                    </a:ext>
                  </a:extLst>
                </p:cNvPr>
                <p:cNvSpPr txBox="1"/>
                <p:nvPr/>
              </p:nvSpPr>
              <p:spPr>
                <a:xfrm>
                  <a:off x="4018085" y="566366"/>
                  <a:ext cx="255069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2000" dirty="0">
                      <a:solidFill>
                        <a:schemeClr val="bg1"/>
                      </a:solidFill>
                      <a:latin typeface="Bahnschrift SemiBold SemiConden" panose="020B0502040204020203" pitchFamily="34" charset="0"/>
                    </a:rPr>
                    <a:t>Fixed-Time</a:t>
                  </a:r>
                </a:p>
                <a:p>
                  <a:pPr algn="ctr"/>
                  <a:r>
                    <a:rPr lang="en-IN" sz="2000" dirty="0">
                      <a:solidFill>
                        <a:schemeClr val="bg1"/>
                      </a:solidFill>
                      <a:latin typeface="Bahnschrift SemiBold SemiConden" panose="020B0502040204020203" pitchFamily="34" charset="0"/>
                    </a:rPr>
                    <a:t>Sliding mode Controller</a:t>
                  </a:r>
                </a:p>
              </p:txBody>
            </p:sp>
          </p:grp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D0F1BC4-4C95-1647-35CF-FBF8F9021F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5851" y="4810327"/>
                <a:ext cx="46520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D31230EE-A85F-246F-8DCA-556126163FB7}"/>
                      </a:ext>
                    </a:extLst>
                  </p:cNvPr>
                  <p:cNvSpPr/>
                  <p:nvPr/>
                </p:nvSpPr>
                <p:spPr>
                  <a:xfrm>
                    <a:off x="1467061" y="4414887"/>
                    <a:ext cx="434734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𝜼</m:t>
                        </m:r>
                      </m:oMath>
                    </a14:m>
                    <a:r>
                      <a:rPr lang="en-IN" dirty="0"/>
                      <a:t> ,</a:t>
                    </a:r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2BD03F9-C624-46AE-92F3-ED6CB2E082A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67061" y="4414887"/>
                    <a:ext cx="434734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8197" r="-11111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AD062FB3-85B0-91AC-9BC0-BEFADD535D42}"/>
                      </a:ext>
                    </a:extLst>
                  </p:cNvPr>
                  <p:cNvSpPr/>
                  <p:nvPr/>
                </p:nvSpPr>
                <p:spPr>
                  <a:xfrm>
                    <a:off x="1471289" y="4671172"/>
                    <a:ext cx="35618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b="1" i="1">
                              <a:latin typeface="Cambria Math" panose="02040503050406030204" pitchFamily="18" charset="0"/>
                            </a:rPr>
                            <m:t>𝝃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D685296C-E0AB-4DFF-A748-85AB7FC836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1289" y="4671172"/>
                    <a:ext cx="35618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5C083318-D2BF-6AF5-8433-6B69935676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281" y="4810327"/>
                <a:ext cx="783472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FAA09E78-853F-FDC8-189C-391D6B5861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9949" y="4777295"/>
                <a:ext cx="46520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FF65B90-9A76-44E0-C8F5-12BF014636C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0127776" y="5467806"/>
              <a:ext cx="6120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B3DC142-9627-F179-648D-16953AE94DA0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 flipV="1">
              <a:off x="8595053" y="4844929"/>
              <a:ext cx="782847" cy="42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2537059-02F2-FDBC-25DC-8773F1C91A28}"/>
                </a:ext>
              </a:extLst>
            </p:cNvPr>
            <p:cNvCxnSpPr>
              <a:cxnSpLocks/>
            </p:cNvCxnSpPr>
            <p:nvPr/>
          </p:nvCxnSpPr>
          <p:spPr>
            <a:xfrm>
              <a:off x="1982606" y="3122885"/>
              <a:ext cx="0" cy="168489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D1740C7-A6E0-D193-7B64-BE131A9E845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301671" y="2800068"/>
              <a:ext cx="0" cy="68400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E17289F-C43C-0805-D01C-ECEC3B92D20D}"/>
                    </a:ext>
                  </a:extLst>
                </p:cNvPr>
                <p:cNvSpPr/>
                <p:nvPr/>
              </p:nvSpPr>
              <p:spPr>
                <a:xfrm>
                  <a:off x="9516314" y="2586849"/>
                  <a:ext cx="60458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 dirty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IN" sz="2400" b="1" i="1" dirty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</m:oMath>
                    </m:oMathPara>
                  </a14:m>
                  <a:endParaRPr lang="en-IN" sz="2400" b="1" i="1" dirty="0"/>
                </a:p>
              </p:txBody>
            </p:sp>
          </mc:Choice>
          <mc:Fallback xmlns="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B81900DC-FBB9-48B8-9946-5A32F9D8D0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6314" y="2586849"/>
                  <a:ext cx="60458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68DB176-C4FB-1FDE-F7F6-5393E43511DF}"/>
                </a:ext>
              </a:extLst>
            </p:cNvPr>
            <p:cNvCxnSpPr>
              <a:cxnSpLocks/>
            </p:cNvCxnSpPr>
            <p:nvPr/>
          </p:nvCxnSpPr>
          <p:spPr>
            <a:xfrm>
              <a:off x="4059949" y="4165720"/>
              <a:ext cx="43980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2B3AE5C-4E24-5626-9503-808463A22498}"/>
                </a:ext>
              </a:extLst>
            </p:cNvPr>
            <p:cNvCxnSpPr>
              <a:cxnSpLocks/>
            </p:cNvCxnSpPr>
            <p:nvPr/>
          </p:nvCxnSpPr>
          <p:spPr>
            <a:xfrm>
              <a:off x="2328885" y="4165720"/>
              <a:ext cx="43980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25BA53E-048E-0F4F-5BD0-F0E0CA5136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57405" y="4145712"/>
              <a:ext cx="497" cy="69509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F0EAD3DE-C05B-CDFA-2233-24CA53D7BF92}"/>
              </a:ext>
            </a:extLst>
          </p:cNvPr>
          <p:cNvSpPr txBox="1"/>
          <p:nvPr/>
        </p:nvSpPr>
        <p:spPr>
          <a:xfrm>
            <a:off x="2884013" y="6926058"/>
            <a:ext cx="11850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2 Proposed  architecture of collision-free path planning using Discrete APF and Fixed-Time SMC</a:t>
            </a:r>
          </a:p>
        </p:txBody>
      </p:sp>
    </p:spTree>
    <p:extLst>
      <p:ext uri="{BB962C8B-B14F-4D97-AF65-F5344CB8AC3E}">
        <p14:creationId xmlns:p14="http://schemas.microsoft.com/office/powerpoint/2010/main" val="1087581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9"/>
    </mc:Choice>
    <mc:Fallback>
      <p:transition spd="slow" advTm="748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6F95573-D703-A296-AB8D-F049EDC607E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8182381"/>
            <a:ext cx="18288000" cy="1886450"/>
            <a:chOff x="256070" y="-19"/>
            <a:chExt cx="13769618" cy="142036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B8445B2-F29D-0A5C-350B-F111F274A249}"/>
                </a:ext>
              </a:extLst>
            </p:cNvPr>
            <p:cNvSpPr/>
            <p:nvPr/>
          </p:nvSpPr>
          <p:spPr>
            <a:xfrm>
              <a:off x="256070" y="-19"/>
              <a:ext cx="13769618" cy="1420368"/>
            </a:xfrm>
            <a:custGeom>
              <a:avLst/>
              <a:gdLst/>
              <a:ahLst/>
              <a:cxnLst/>
              <a:rect l="l" t="t" r="r" b="b"/>
              <a:pathLst>
                <a:path w="24384000" h="1420368">
                  <a:moveTo>
                    <a:pt x="0" y="0"/>
                  </a:moveTo>
                  <a:lnTo>
                    <a:pt x="24384000" y="0"/>
                  </a:lnTo>
                  <a:lnTo>
                    <a:pt x="24384000" y="1420368"/>
                  </a:lnTo>
                  <a:lnTo>
                    <a:pt x="0" y="14203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58" t="2" r="-139948" b="-2140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FBCC69B6-6BA3-BC1A-E1E7-A6793C57E207}"/>
              </a:ext>
            </a:extLst>
          </p:cNvPr>
          <p:cNvSpPr txBox="1"/>
          <p:nvPr/>
        </p:nvSpPr>
        <p:spPr>
          <a:xfrm>
            <a:off x="13258800" y="9507642"/>
            <a:ext cx="4775544" cy="56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3"/>
              </a:lnSpc>
              <a:spcBef>
                <a:spcPct val="0"/>
              </a:spcBef>
            </a:pPr>
            <a:r>
              <a:rPr lang="en-US" sz="2951" b="1" dirty="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IEEE SPACE CONFERENCE 2025 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817CAE3A-3894-426F-0273-B76E3235D898}"/>
              </a:ext>
            </a:extLst>
          </p:cNvPr>
          <p:cNvGrpSpPr/>
          <p:nvPr/>
        </p:nvGrpSpPr>
        <p:grpSpPr>
          <a:xfrm>
            <a:off x="15174936" y="-3"/>
            <a:ext cx="3065439" cy="3065439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52B990E-8A4F-3391-27FF-1738CD04EA0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ABD310A-5731-9408-5094-919AF6279BFC}"/>
              </a:ext>
            </a:extLst>
          </p:cNvPr>
          <p:cNvSpPr txBox="1"/>
          <p:nvPr/>
        </p:nvSpPr>
        <p:spPr>
          <a:xfrm>
            <a:off x="381000" y="800100"/>
            <a:ext cx="1508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latin typeface="Arial Black" panose="020B0A04020102020204" pitchFamily="34" charset="0"/>
              </a:rPr>
              <a:t>Artificial Potential Field Algorithm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ADFF5D9-7EE2-871E-94E8-ED141B884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603751"/>
            <a:ext cx="8763000" cy="338503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D186829-7319-5312-7468-D838F2C55D33}"/>
              </a:ext>
            </a:extLst>
          </p:cNvPr>
          <p:cNvSpPr txBox="1"/>
          <p:nvPr/>
        </p:nvSpPr>
        <p:spPr>
          <a:xfrm>
            <a:off x="351971" y="5116286"/>
            <a:ext cx="8192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3  Illustration of (a) Path planning using APF (b) Local minima scenario in presence of multiple obstacles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90B8EDD-FEB1-AC77-99F7-25E5978163F4}"/>
              </a:ext>
            </a:extLst>
          </p:cNvPr>
          <p:cNvSpPr/>
          <p:nvPr/>
        </p:nvSpPr>
        <p:spPr>
          <a:xfrm>
            <a:off x="8991599" y="2742270"/>
            <a:ext cx="91059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340" algn="just">
              <a:spcAft>
                <a:spcPts val="0"/>
              </a:spcAft>
            </a:pPr>
            <a:r>
              <a:rPr lang="en-GB" sz="2400" dirty="0">
                <a:latin typeface="Times New Roman" panose="02020603050405020304" pitchFamily="18" charset="0"/>
                <a:ea typeface="PMingLiU" panose="02020500000000000000" pitchFamily="18" charset="-120"/>
              </a:rPr>
              <a:t>The expression of attractive potential </a:t>
            </a: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PMingLiU" panose="02020500000000000000" pitchFamily="18" charset="-120"/>
              </a:rPr>
              <a:t>is a quadratic function of relative position of chaser satellite w.r.t target satellite,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E4F8679-F673-0A94-FC5B-EE5957164C7F}"/>
                  </a:ext>
                </a:extLst>
              </p:cNvPr>
              <p:cNvSpPr/>
              <p:nvPr/>
            </p:nvSpPr>
            <p:spPr>
              <a:xfrm>
                <a:off x="12236276" y="3462543"/>
                <a:ext cx="221611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IN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I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E4F8679-F673-0A94-FC5B-EE5957164C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6276" y="3462543"/>
                <a:ext cx="2216119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DAF9BFBA-0C8D-6D6A-7DD4-DD0FBB7BA26C}"/>
              </a:ext>
            </a:extLst>
          </p:cNvPr>
          <p:cNvSpPr/>
          <p:nvPr/>
        </p:nvSpPr>
        <p:spPr>
          <a:xfrm>
            <a:off x="8953499" y="4390697"/>
            <a:ext cx="91078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340" algn="just">
              <a:spcAft>
                <a:spcPts val="0"/>
              </a:spcAft>
            </a:pPr>
            <a:r>
              <a:rPr lang="en-GB" sz="2400" dirty="0"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The expression of repulsive potential </a:t>
            </a: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of obstacle as a function of relative position of chaser satellite w.r.t obstacle,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180340" algn="just">
              <a:spcAft>
                <a:spcPts val="0"/>
              </a:spcAft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EB6D028-58E1-426E-81FC-4F0FF8E5B7E8}"/>
                  </a:ext>
                </a:extLst>
              </p:cNvPr>
              <p:cNvSpPr/>
              <p:nvPr/>
            </p:nvSpPr>
            <p:spPr>
              <a:xfrm>
                <a:off x="12202677" y="5143500"/>
                <a:ext cx="2436821" cy="995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IN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I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I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IN" sz="24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EB6D028-58E1-426E-81FC-4F0FF8E5B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2677" y="5143500"/>
                <a:ext cx="2436821" cy="9951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DBFBA25-03EC-937C-DDF9-752443FBB672}"/>
                  </a:ext>
                </a:extLst>
              </p:cNvPr>
              <p:cNvSpPr/>
              <p:nvPr/>
            </p:nvSpPr>
            <p:spPr>
              <a:xfrm>
                <a:off x="3255433" y="6284827"/>
                <a:ext cx="11396133" cy="837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400" dirty="0">
                    <a:latin typeface="Times New Roman" panose="020206030504050203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The resultant force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𝐴𝑃𝐹</m:t>
                        </m:r>
                      </m:sub>
                    </m:sSub>
                  </m:oMath>
                </a14:m>
                <a:r>
                  <a:rPr lang="en-GB" sz="2400" dirty="0">
                    <a:latin typeface="Times New Roman" panose="02020603050405020304" pitchFamily="18" charset="0"/>
                    <a:ea typeface="PMingLiU" panose="02020500000000000000" pitchFamily="18" charset="-120"/>
                    <a:cs typeface="Times New Roman" panose="02020603050405020304" pitchFamily="18" charset="0"/>
                  </a:rPr>
                  <a:t> acting on the satellite is derived from the gradient of the respective potential function</a:t>
                </a:r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DBFBA25-03EC-937C-DDF9-752443FBB6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433" y="6284827"/>
                <a:ext cx="11396133" cy="837602"/>
              </a:xfrm>
              <a:prstGeom prst="rect">
                <a:avLst/>
              </a:prstGeom>
              <a:blipFill>
                <a:blip r:embed="rId7"/>
                <a:stretch>
                  <a:fillRect l="-803" t="-5109" r="-1231" b="-160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6AC2BAE-1010-3D92-A2C1-6DF191D28D91}"/>
                  </a:ext>
                </a:extLst>
              </p:cNvPr>
              <p:cNvSpPr/>
              <p:nvPr/>
            </p:nvSpPr>
            <p:spPr>
              <a:xfrm>
                <a:off x="6986293" y="7082055"/>
                <a:ext cx="2806409" cy="4708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0" i="1" smtClean="0">
                                <a:effectLst/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𝐴𝑃𝐹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∇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GB" sz="2400">
                        <a:latin typeface="Cambria Math" panose="02040503050406030204" pitchFamily="18" charset="0"/>
                        <a:ea typeface="PMingLiU" panose="02020500000000000000" pitchFamily="18" charset="-120"/>
                        <a:cs typeface="Times New Roman" panose="02020603050405020304" pitchFamily="18" charset="0"/>
                      </a:rPr>
                      <m:t>∇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PMingLiU" panose="02020500000000000000" pitchFamily="18" charset="-12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</m:acc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PMingLiU" panose="02020500000000000000" pitchFamily="18" charset="-120"/>
                            <a:cs typeface="Times New Roman" panose="020206030504050203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sz="2400" dirty="0">
                    <a:latin typeface="Times New Roman" panose="02020603050405020304" pitchFamily="18" charset="0"/>
                    <a:ea typeface="PMingLiU" panose="02020500000000000000" pitchFamily="18" charset="-120"/>
                  </a:rPr>
                  <a:t> </a:t>
                </a:r>
                <a:endParaRPr lang="en-IN" sz="24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6AC2BAE-1010-3D92-A2C1-6DF191D28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293" y="7082055"/>
                <a:ext cx="2806409" cy="470835"/>
              </a:xfrm>
              <a:prstGeom prst="rect">
                <a:avLst/>
              </a:prstGeom>
              <a:blipFill>
                <a:blip r:embed="rId8"/>
                <a:stretch>
                  <a:fillRect l="-435" t="-7792" r="-11304" b="-25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A41F068-1E1D-1FD9-BB57-C34137CED209}"/>
                  </a:ext>
                </a:extLst>
              </p:cNvPr>
              <p:cNvSpPr/>
              <p:nvPr/>
            </p:nvSpPr>
            <p:spPr>
              <a:xfrm>
                <a:off x="6950007" y="7786888"/>
                <a:ext cx="2959913" cy="9911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4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𝐴𝑃𝐹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PMingLiU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  <m:t>a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I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PMingLiU" panose="02020500000000000000" pitchFamily="18" charset="-12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  <a:ea typeface="PMingLiU" panose="02020500000000000000" pitchFamily="18" charset="-12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I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IN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IN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PMingLiU" panose="02020500000000000000" pitchFamily="18" charset="-12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A41F068-1E1D-1FD9-BB57-C34137CED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007" y="7786888"/>
                <a:ext cx="2959913" cy="9911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355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217"/>
    </mc:Choice>
    <mc:Fallback>
      <p:transition spd="slow" advTm="207217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af293e6-3850-4258-b2c7-0aa0e3bfa7d9}" enabled="1" method="Privileged" siteId="{b9fec68c-c92d-461e-9a97-3d03a0f18b82}" contentBits="3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1300</Words>
  <Application>Microsoft Office PowerPoint</Application>
  <PresentationFormat>Custom</PresentationFormat>
  <Paragraphs>156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Poppins Bold Italics</vt:lpstr>
      <vt:lpstr>Calibri</vt:lpstr>
      <vt:lpstr>Bahnschrift SemiBold SemiConden</vt:lpstr>
      <vt:lpstr>Poppins</vt:lpstr>
      <vt:lpstr>Calibri (MS)</vt:lpstr>
      <vt:lpstr>Cambria Math</vt:lpstr>
      <vt:lpstr>Times New Roman</vt:lpstr>
      <vt:lpstr>Arial Black</vt:lpstr>
      <vt:lpstr>Calibri (MS)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ppt template 2025</dc:title>
  <dc:creator>PARIDHI CHOUDHARY</dc:creator>
  <cp:lastModifiedBy>Paridhi D Choudhary</cp:lastModifiedBy>
  <cp:revision>8</cp:revision>
  <dcterms:created xsi:type="dcterms:W3CDTF">2006-08-16T00:00:00Z</dcterms:created>
  <dcterms:modified xsi:type="dcterms:W3CDTF">2025-07-20T19:13:14Z</dcterms:modified>
  <dc:identifier>DAGrW7xA74c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Internal</vt:lpwstr>
  </property>
</Properties>
</file>